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3" r:id="rId4"/>
    <p:sldMasterId id="2147483666" r:id="rId5"/>
  </p:sldMasterIdLst>
  <p:notesMasterIdLst>
    <p:notesMasterId r:id="rId137"/>
  </p:notesMasterIdLst>
  <p:handoutMasterIdLst>
    <p:handoutMasterId r:id="rId216"/>
  </p:handoutMasterIdLst>
  <p:sldIdLst>
    <p:sldId id="1100" r:id="rId6"/>
    <p:sldId id="256" r:id="rId7"/>
    <p:sldId id="334" r:id="rId8"/>
    <p:sldId id="335" r:id="rId9"/>
    <p:sldId id="692" r:id="rId10"/>
    <p:sldId id="694" r:id="rId11"/>
    <p:sldId id="512" r:id="rId12"/>
    <p:sldId id="257" r:id="rId13"/>
    <p:sldId id="259" r:id="rId14"/>
    <p:sldId id="336" r:id="rId15"/>
    <p:sldId id="337" r:id="rId16"/>
    <p:sldId id="338" r:id="rId17"/>
    <p:sldId id="340" r:id="rId18"/>
    <p:sldId id="258" r:id="rId19"/>
    <p:sldId id="260" r:id="rId20"/>
    <p:sldId id="261" r:id="rId21"/>
    <p:sldId id="262" r:id="rId22"/>
    <p:sldId id="263" r:id="rId23"/>
    <p:sldId id="264" r:id="rId24"/>
    <p:sldId id="1299" r:id="rId25"/>
    <p:sldId id="1300" r:id="rId26"/>
    <p:sldId id="1301" r:id="rId27"/>
    <p:sldId id="1302" r:id="rId28"/>
    <p:sldId id="1303" r:id="rId29"/>
    <p:sldId id="341" r:id="rId30"/>
    <p:sldId id="266" r:id="rId31"/>
    <p:sldId id="342" r:id="rId32"/>
    <p:sldId id="695" r:id="rId33"/>
    <p:sldId id="696" r:id="rId34"/>
    <p:sldId id="343" r:id="rId35"/>
    <p:sldId id="344" r:id="rId36"/>
    <p:sldId id="927" r:id="rId37"/>
    <p:sldId id="345" r:id="rId38"/>
    <p:sldId id="270" r:id="rId39"/>
    <p:sldId id="346" r:id="rId40"/>
    <p:sldId id="347" r:id="rId41"/>
    <p:sldId id="271" r:id="rId42"/>
    <p:sldId id="701" r:id="rId43"/>
    <p:sldId id="272" r:id="rId44"/>
    <p:sldId id="348" r:id="rId45"/>
    <p:sldId id="702" r:id="rId46"/>
    <p:sldId id="928" r:id="rId47"/>
    <p:sldId id="349" r:id="rId48"/>
    <p:sldId id="364" r:id="rId49"/>
    <p:sldId id="704" r:id="rId50"/>
    <p:sldId id="703" r:id="rId51"/>
    <p:sldId id="273" r:id="rId52"/>
    <p:sldId id="350" r:id="rId53"/>
    <p:sldId id="351" r:id="rId54"/>
    <p:sldId id="274" r:id="rId55"/>
    <p:sldId id="352" r:id="rId56"/>
    <p:sldId id="353" r:id="rId57"/>
    <p:sldId id="276" r:id="rId58"/>
    <p:sldId id="354" r:id="rId59"/>
    <p:sldId id="355" r:id="rId60"/>
    <p:sldId id="356" r:id="rId61"/>
    <p:sldId id="277" r:id="rId62"/>
    <p:sldId id="357" r:id="rId63"/>
    <p:sldId id="359" r:id="rId64"/>
    <p:sldId id="360" r:id="rId65"/>
    <p:sldId id="363" r:id="rId66"/>
    <p:sldId id="361" r:id="rId67"/>
    <p:sldId id="278" r:id="rId68"/>
    <p:sldId id="1736" r:id="rId69"/>
    <p:sldId id="365" r:id="rId70"/>
    <p:sldId id="366" r:id="rId71"/>
    <p:sldId id="279" r:id="rId72"/>
    <p:sldId id="367" r:id="rId73"/>
    <p:sldId id="368" r:id="rId74"/>
    <p:sldId id="369" r:id="rId75"/>
    <p:sldId id="280" r:id="rId76"/>
    <p:sldId id="281" r:id="rId77"/>
    <p:sldId id="370" r:id="rId78"/>
    <p:sldId id="371" r:id="rId79"/>
    <p:sldId id="282" r:id="rId80"/>
    <p:sldId id="284" r:id="rId81"/>
    <p:sldId id="285" r:id="rId82"/>
    <p:sldId id="286" r:id="rId83"/>
    <p:sldId id="287" r:id="rId84"/>
    <p:sldId id="288" r:id="rId85"/>
    <p:sldId id="289" r:id="rId86"/>
    <p:sldId id="290" r:id="rId87"/>
    <p:sldId id="1609" r:id="rId88"/>
    <p:sldId id="1484" r:id="rId89"/>
    <p:sldId id="1610" r:id="rId90"/>
    <p:sldId id="697" r:id="rId91"/>
    <p:sldId id="699" r:id="rId92"/>
    <p:sldId id="700" r:id="rId93"/>
    <p:sldId id="291" r:id="rId94"/>
    <p:sldId id="513" r:id="rId95"/>
    <p:sldId id="514" r:id="rId96"/>
    <p:sldId id="292" r:id="rId97"/>
    <p:sldId id="372" r:id="rId98"/>
    <p:sldId id="373" r:id="rId99"/>
    <p:sldId id="1485" r:id="rId100"/>
    <p:sldId id="374" r:id="rId101"/>
    <p:sldId id="375" r:id="rId102"/>
    <p:sldId id="293" r:id="rId103"/>
    <p:sldId id="515" r:id="rId104"/>
    <p:sldId id="376" r:id="rId105"/>
    <p:sldId id="377" r:id="rId106"/>
    <p:sldId id="294" r:id="rId107"/>
    <p:sldId id="378" r:id="rId108"/>
    <p:sldId id="295" r:id="rId109"/>
    <p:sldId id="379" r:id="rId110"/>
    <p:sldId id="296" r:id="rId111"/>
    <p:sldId id="380" r:id="rId112"/>
    <p:sldId id="297" r:id="rId113"/>
    <p:sldId id="381" r:id="rId114"/>
    <p:sldId id="298" r:id="rId115"/>
    <p:sldId id="382" r:id="rId116"/>
    <p:sldId id="299" r:id="rId117"/>
    <p:sldId id="383" r:id="rId118"/>
    <p:sldId id="384" r:id="rId119"/>
    <p:sldId id="385" r:id="rId120"/>
    <p:sldId id="300" r:id="rId121"/>
    <p:sldId id="386" r:id="rId122"/>
    <p:sldId id="301" r:id="rId123"/>
    <p:sldId id="387" r:id="rId124"/>
    <p:sldId id="302" r:id="rId125"/>
    <p:sldId id="303" r:id="rId126"/>
    <p:sldId id="304" r:id="rId127"/>
    <p:sldId id="306" r:id="rId128"/>
    <p:sldId id="307" r:id="rId129"/>
    <p:sldId id="305" r:id="rId130"/>
    <p:sldId id="308" r:id="rId131"/>
    <p:sldId id="309" r:id="rId132"/>
    <p:sldId id="310" r:id="rId133"/>
    <p:sldId id="311" r:id="rId134"/>
    <p:sldId id="389" r:id="rId135"/>
    <p:sldId id="425" r:id="rId136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  <p:sldId id="414" r:id="rId162"/>
    <p:sldId id="415" r:id="rId163"/>
    <p:sldId id="416" r:id="rId164"/>
    <p:sldId id="417" r:id="rId165"/>
    <p:sldId id="418" r:id="rId166"/>
    <p:sldId id="419" r:id="rId167"/>
    <p:sldId id="420" r:id="rId168"/>
    <p:sldId id="421" r:id="rId169"/>
    <p:sldId id="422" r:id="rId170"/>
    <p:sldId id="423" r:id="rId171"/>
    <p:sldId id="424" r:id="rId172"/>
    <p:sldId id="312" r:id="rId173"/>
    <p:sldId id="313" r:id="rId174"/>
    <p:sldId id="920" r:id="rId175"/>
    <p:sldId id="921" r:id="rId176"/>
    <p:sldId id="922" r:id="rId177"/>
    <p:sldId id="923" r:id="rId178"/>
    <p:sldId id="924" r:id="rId179"/>
    <p:sldId id="925" r:id="rId180"/>
    <p:sldId id="430" r:id="rId181"/>
    <p:sldId id="431" r:id="rId182"/>
    <p:sldId id="888" r:id="rId183"/>
    <p:sldId id="316" r:id="rId184"/>
    <p:sldId id="926" r:id="rId185"/>
    <p:sldId id="426" r:id="rId186"/>
    <p:sldId id="427" r:id="rId187"/>
    <p:sldId id="428" r:id="rId188"/>
    <p:sldId id="314" r:id="rId189"/>
    <p:sldId id="429" r:id="rId190"/>
    <p:sldId id="315" r:id="rId191"/>
    <p:sldId id="432" r:id="rId192"/>
    <p:sldId id="317" r:id="rId193"/>
    <p:sldId id="433" r:id="rId194"/>
    <p:sldId id="318" r:id="rId195"/>
    <p:sldId id="434" r:id="rId196"/>
    <p:sldId id="435" r:id="rId197"/>
    <p:sldId id="320" r:id="rId198"/>
    <p:sldId id="319" r:id="rId199"/>
    <p:sldId id="321" r:id="rId200"/>
    <p:sldId id="436" r:id="rId201"/>
    <p:sldId id="437" r:id="rId202"/>
    <p:sldId id="322" r:id="rId203"/>
    <p:sldId id="438" r:id="rId204"/>
    <p:sldId id="323" r:id="rId205"/>
    <p:sldId id="324" r:id="rId206"/>
    <p:sldId id="325" r:id="rId207"/>
    <p:sldId id="326" r:id="rId208"/>
    <p:sldId id="327" r:id="rId209"/>
    <p:sldId id="328" r:id="rId210"/>
    <p:sldId id="331" r:id="rId211"/>
    <p:sldId id="332" r:id="rId212"/>
    <p:sldId id="709" r:id="rId213"/>
    <p:sldId id="710" r:id="rId214"/>
    <p:sldId id="333" r:id="rId215"/>
  </p:sldIdLst>
  <p:sldSz cx="9144000" cy="5144135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5A3B7056-0848-49F3-8C3A-9B34289EF9F5}">
          <p14:sldIdLst>
            <p14:sldId id="1100"/>
            <p14:sldId id="256"/>
            <p14:sldId id="334"/>
            <p14:sldId id="335"/>
            <p14:sldId id="692"/>
            <p14:sldId id="694"/>
            <p14:sldId id="512"/>
            <p14:sldId id="257"/>
            <p14:sldId id="259"/>
            <p14:sldId id="336"/>
            <p14:sldId id="337"/>
            <p14:sldId id="338"/>
            <p14:sldId id="340"/>
            <p14:sldId id="258"/>
            <p14:sldId id="260"/>
            <p14:sldId id="261"/>
            <p14:sldId id="262"/>
            <p14:sldId id="263"/>
            <p14:sldId id="264"/>
            <p14:sldId id="1299"/>
            <p14:sldId id="1300"/>
            <p14:sldId id="1301"/>
            <p14:sldId id="1302"/>
            <p14:sldId id="1303"/>
            <p14:sldId id="341"/>
            <p14:sldId id="266"/>
            <p14:sldId id="342"/>
            <p14:sldId id="695"/>
            <p14:sldId id="696"/>
            <p14:sldId id="343"/>
            <p14:sldId id="344"/>
            <p14:sldId id="927"/>
            <p14:sldId id="345"/>
            <p14:sldId id="270"/>
            <p14:sldId id="346"/>
            <p14:sldId id="347"/>
            <p14:sldId id="271"/>
            <p14:sldId id="701"/>
            <p14:sldId id="272"/>
            <p14:sldId id="348"/>
            <p14:sldId id="702"/>
            <p14:sldId id="928"/>
            <p14:sldId id="349"/>
            <p14:sldId id="364"/>
            <p14:sldId id="704"/>
            <p14:sldId id="703"/>
            <p14:sldId id="273"/>
            <p14:sldId id="350"/>
            <p14:sldId id="351"/>
            <p14:sldId id="274"/>
            <p14:sldId id="352"/>
            <p14:sldId id="353"/>
            <p14:sldId id="276"/>
            <p14:sldId id="354"/>
            <p14:sldId id="355"/>
            <p14:sldId id="356"/>
            <p14:sldId id="277"/>
            <p14:sldId id="357"/>
            <p14:sldId id="359"/>
            <p14:sldId id="360"/>
            <p14:sldId id="363"/>
            <p14:sldId id="361"/>
            <p14:sldId id="278"/>
            <p14:sldId id="1736"/>
            <p14:sldId id="365"/>
            <p14:sldId id="366"/>
            <p14:sldId id="279"/>
            <p14:sldId id="367"/>
            <p14:sldId id="368"/>
            <p14:sldId id="369"/>
            <p14:sldId id="280"/>
            <p14:sldId id="281"/>
            <p14:sldId id="370"/>
            <p14:sldId id="371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1609"/>
            <p14:sldId id="1484"/>
            <p14:sldId id="1610"/>
            <p14:sldId id="697"/>
            <p14:sldId id="699"/>
            <p14:sldId id="700"/>
            <p14:sldId id="291"/>
            <p14:sldId id="513"/>
            <p14:sldId id="514"/>
            <p14:sldId id="292"/>
            <p14:sldId id="372"/>
            <p14:sldId id="373"/>
            <p14:sldId id="1485"/>
            <p14:sldId id="374"/>
            <p14:sldId id="375"/>
            <p14:sldId id="293"/>
            <p14:sldId id="515"/>
            <p14:sldId id="376"/>
            <p14:sldId id="377"/>
            <p14:sldId id="294"/>
            <p14:sldId id="378"/>
            <p14:sldId id="295"/>
            <p14:sldId id="379"/>
            <p14:sldId id="296"/>
            <p14:sldId id="380"/>
            <p14:sldId id="297"/>
            <p14:sldId id="381"/>
            <p14:sldId id="298"/>
            <p14:sldId id="382"/>
            <p14:sldId id="299"/>
            <p14:sldId id="383"/>
            <p14:sldId id="384"/>
            <p14:sldId id="385"/>
            <p14:sldId id="300"/>
            <p14:sldId id="386"/>
            <p14:sldId id="301"/>
            <p14:sldId id="387"/>
            <p14:sldId id="302"/>
            <p14:sldId id="303"/>
            <p14:sldId id="304"/>
            <p14:sldId id="306"/>
            <p14:sldId id="307"/>
            <p14:sldId id="305"/>
            <p14:sldId id="308"/>
            <p14:sldId id="309"/>
            <p14:sldId id="310"/>
            <p14:sldId id="311"/>
            <p14:sldId id="389"/>
            <p14:sldId id="425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312"/>
            <p14:sldId id="313"/>
            <p14:sldId id="920"/>
            <p14:sldId id="921"/>
            <p14:sldId id="922"/>
            <p14:sldId id="923"/>
            <p14:sldId id="924"/>
            <p14:sldId id="925"/>
            <p14:sldId id="430"/>
            <p14:sldId id="431"/>
            <p14:sldId id="888"/>
            <p14:sldId id="316"/>
            <p14:sldId id="926"/>
            <p14:sldId id="426"/>
            <p14:sldId id="427"/>
            <p14:sldId id="428"/>
            <p14:sldId id="314"/>
            <p14:sldId id="429"/>
            <p14:sldId id="315"/>
            <p14:sldId id="432"/>
            <p14:sldId id="317"/>
            <p14:sldId id="433"/>
            <p14:sldId id="318"/>
            <p14:sldId id="434"/>
            <p14:sldId id="435"/>
            <p14:sldId id="320"/>
            <p14:sldId id="319"/>
            <p14:sldId id="321"/>
            <p14:sldId id="436"/>
            <p14:sldId id="437"/>
            <p14:sldId id="322"/>
            <p14:sldId id="438"/>
            <p14:sldId id="323"/>
            <p14:sldId id="324"/>
            <p14:sldId id="325"/>
            <p14:sldId id="326"/>
            <p14:sldId id="327"/>
            <p14:sldId id="328"/>
            <p14:sldId id="331"/>
            <p14:sldId id="332"/>
            <p14:sldId id="709"/>
            <p14:sldId id="710"/>
            <p14:sldId id="333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n Bichuan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8342" autoAdjust="0"/>
  </p:normalViewPr>
  <p:slideViewPr>
    <p:cSldViewPr snapToGrid="0">
      <p:cViewPr>
        <p:scale>
          <a:sx n="70" d="100"/>
          <a:sy n="70" d="100"/>
        </p:scale>
        <p:origin x="-474" y="-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1432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4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3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0" Type="http://schemas.openxmlformats.org/officeDocument/2006/relationships/commentAuthors" Target="commentAuthors.xml"/><Relationship Id="rId22" Type="http://schemas.openxmlformats.org/officeDocument/2006/relationships/slide" Target="slides/slide17.xml"/><Relationship Id="rId219" Type="http://schemas.openxmlformats.org/officeDocument/2006/relationships/tableStyles" Target="tableStyles.xml"/><Relationship Id="rId218" Type="http://schemas.openxmlformats.org/officeDocument/2006/relationships/viewProps" Target="viewProps.xml"/><Relationship Id="rId217" Type="http://schemas.openxmlformats.org/officeDocument/2006/relationships/presProps" Target="presProps.xml"/><Relationship Id="rId216" Type="http://schemas.openxmlformats.org/officeDocument/2006/relationships/handoutMaster" Target="handoutMasters/handoutMaster1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21" Type="http://schemas.openxmlformats.org/officeDocument/2006/relationships/slide" Target="slides/slide16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9" Type="http://schemas.openxmlformats.org/officeDocument/2006/relationships/slide" Target="slides/slide193.xml"/><Relationship Id="rId198" Type="http://schemas.openxmlformats.org/officeDocument/2006/relationships/slide" Target="slides/slide192.xml"/><Relationship Id="rId197" Type="http://schemas.openxmlformats.org/officeDocument/2006/relationships/slide" Target="slides/slide191.xml"/><Relationship Id="rId196" Type="http://schemas.openxmlformats.org/officeDocument/2006/relationships/slide" Target="slides/slide190.xml"/><Relationship Id="rId195" Type="http://schemas.openxmlformats.org/officeDocument/2006/relationships/slide" Target="slides/slide189.xml"/><Relationship Id="rId194" Type="http://schemas.openxmlformats.org/officeDocument/2006/relationships/slide" Target="slides/slide188.xml"/><Relationship Id="rId193" Type="http://schemas.openxmlformats.org/officeDocument/2006/relationships/slide" Target="slides/slide187.xml"/><Relationship Id="rId192" Type="http://schemas.openxmlformats.org/officeDocument/2006/relationships/slide" Target="slides/slide186.xml"/><Relationship Id="rId191" Type="http://schemas.openxmlformats.org/officeDocument/2006/relationships/slide" Target="slides/slide185.xml"/><Relationship Id="rId190" Type="http://schemas.openxmlformats.org/officeDocument/2006/relationships/slide" Target="slides/slide184.xml"/><Relationship Id="rId19" Type="http://schemas.openxmlformats.org/officeDocument/2006/relationships/slide" Target="slides/slide14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187" Type="http://schemas.openxmlformats.org/officeDocument/2006/relationships/slide" Target="slides/slide18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184" Type="http://schemas.openxmlformats.org/officeDocument/2006/relationships/slide" Target="slides/slide178.xml"/><Relationship Id="rId183" Type="http://schemas.openxmlformats.org/officeDocument/2006/relationships/slide" Target="slides/slide177.xml"/><Relationship Id="rId182" Type="http://schemas.openxmlformats.org/officeDocument/2006/relationships/slide" Target="slides/slide176.xml"/><Relationship Id="rId181" Type="http://schemas.openxmlformats.org/officeDocument/2006/relationships/slide" Target="slides/slide175.xml"/><Relationship Id="rId180" Type="http://schemas.openxmlformats.org/officeDocument/2006/relationships/slide" Target="slides/slide174.xml"/><Relationship Id="rId18" Type="http://schemas.openxmlformats.org/officeDocument/2006/relationships/slide" Target="slides/slide13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176" Type="http://schemas.openxmlformats.org/officeDocument/2006/relationships/slide" Target="slides/slide170.xml"/><Relationship Id="rId175" Type="http://schemas.openxmlformats.org/officeDocument/2006/relationships/slide" Target="slides/slide169.xml"/><Relationship Id="rId174" Type="http://schemas.openxmlformats.org/officeDocument/2006/relationships/slide" Target="slides/slide168.xml"/><Relationship Id="rId173" Type="http://schemas.openxmlformats.org/officeDocument/2006/relationships/slide" Target="slides/slide167.xml"/><Relationship Id="rId172" Type="http://schemas.openxmlformats.org/officeDocument/2006/relationships/slide" Target="slides/slide166.xml"/><Relationship Id="rId171" Type="http://schemas.openxmlformats.org/officeDocument/2006/relationships/slide" Target="slides/slide165.xml"/><Relationship Id="rId170" Type="http://schemas.openxmlformats.org/officeDocument/2006/relationships/slide" Target="slides/slide164.xml"/><Relationship Id="rId17" Type="http://schemas.openxmlformats.org/officeDocument/2006/relationships/slide" Target="slides/slide12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165" Type="http://schemas.openxmlformats.org/officeDocument/2006/relationships/slide" Target="slides/slide159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1" Type="http://schemas.openxmlformats.org/officeDocument/2006/relationships/slide" Target="slides/slide155.xml"/><Relationship Id="rId160" Type="http://schemas.openxmlformats.org/officeDocument/2006/relationships/slide" Target="slides/slide154.xml"/><Relationship Id="rId16" Type="http://schemas.openxmlformats.org/officeDocument/2006/relationships/slide" Target="slides/slide11.xml"/><Relationship Id="rId159" Type="http://schemas.openxmlformats.org/officeDocument/2006/relationships/slide" Target="slides/slide153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Relationship Id="rId154" Type="http://schemas.openxmlformats.org/officeDocument/2006/relationships/slide" Target="slides/slide148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0" Type="http://schemas.openxmlformats.org/officeDocument/2006/relationships/slide" Target="slides/slide144.xml"/><Relationship Id="rId15" Type="http://schemas.openxmlformats.org/officeDocument/2006/relationships/slide" Target="slides/slide10.xml"/><Relationship Id="rId149" Type="http://schemas.openxmlformats.org/officeDocument/2006/relationships/slide" Target="slides/slide143.xml"/><Relationship Id="rId148" Type="http://schemas.openxmlformats.org/officeDocument/2006/relationships/slide" Target="slides/slide142.xml"/><Relationship Id="rId147" Type="http://schemas.openxmlformats.org/officeDocument/2006/relationships/slide" Target="slides/slide141.xml"/><Relationship Id="rId146" Type="http://schemas.openxmlformats.org/officeDocument/2006/relationships/slide" Target="slides/slide140.xml"/><Relationship Id="rId145" Type="http://schemas.openxmlformats.org/officeDocument/2006/relationships/slide" Target="slides/slide139.xml"/><Relationship Id="rId144" Type="http://schemas.openxmlformats.org/officeDocument/2006/relationships/slide" Target="slides/slide138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14" Type="http://schemas.openxmlformats.org/officeDocument/2006/relationships/slide" Target="slides/slide9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notesMaster" Target="notesMasters/notesMaster1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" Type="http://schemas.openxmlformats.org/officeDocument/2006/relationships/slide" Target="slides/slide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" Type="http://schemas.openxmlformats.org/officeDocument/2006/relationships/slide" Target="slides/slide7.xml"/><Relationship Id="rId119" Type="http://schemas.openxmlformats.org/officeDocument/2006/relationships/slide" Target="slides/slide114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110" Type="http://schemas.openxmlformats.org/officeDocument/2006/relationships/slide" Target="slides/slide105.xml"/><Relationship Id="rId11" Type="http://schemas.openxmlformats.org/officeDocument/2006/relationships/slide" Target="slides/slide6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24T22:51:05.333" idx="1">
    <p:pos x="10" y="10"/>
    <p:text/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wmf"/><Relationship Id="rId1" Type="http://schemas.openxmlformats.org/officeDocument/2006/relationships/image" Target="../media/image1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5FC2D-E232-4508-B4C6-F93065634F39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533" y="685800"/>
            <a:ext cx="609493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97ACD-4C7E-48CA-BC0C-61DF27E46D6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619DE26-40BF-4BB4-8DF1-37FC5B8BF855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DC59C6F-9F7F-4781-B1CA-3267A43978BD}" type="slidenum">
              <a:rPr lang="en-US"/>
            </a:fld>
            <a:endParaRPr lang="en-US"/>
          </a:p>
        </p:txBody>
      </p:sp>
      <p:sp>
        <p:nvSpPr>
          <p:cNvPr id="110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0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B35EC99E-36CF-4705-9297-28D8852F3CC1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983429B-DAA4-461C-AF6F-80280D5DB283}" type="slidenum">
              <a:rPr lang="en-US"/>
            </a:fld>
            <a:endParaRPr lang="en-US"/>
          </a:p>
        </p:txBody>
      </p:sp>
      <p:sp>
        <p:nvSpPr>
          <p:cNvPr id="111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E8B58A52-B68D-40D4-9BFC-5057E61DFE7D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D18981C-462B-4DB8-B0F7-120C5A0D2A10}" type="slidenum">
              <a:rPr lang="en-US"/>
            </a:fld>
            <a:endParaRPr lang="en-US"/>
          </a:p>
        </p:txBody>
      </p:sp>
      <p:sp>
        <p:nvSpPr>
          <p:cNvPr id="112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910DF661-E1B5-4926-B78C-160365C740A8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CBE90CB-C277-48E6-90DB-DB91286DA118}" type="slidenum">
              <a:rPr lang="en-US"/>
            </a:fld>
            <a:endParaRPr lang="en-US"/>
          </a:p>
        </p:txBody>
      </p:sp>
      <p:sp>
        <p:nvSpPr>
          <p:cNvPr id="112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D7551555-8E05-4956-9905-2C4930A1DCBE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ECB35D5-75A4-420D-9BC7-BA2F772CB07A}" type="slidenum">
              <a:rPr lang="en-US"/>
            </a:fld>
            <a:endParaRPr lang="en-US"/>
          </a:p>
        </p:txBody>
      </p:sp>
      <p:sp>
        <p:nvSpPr>
          <p:cNvPr id="112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B73A4E4-9062-439D-AC79-1F556F396982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447128F-BFAE-4072-B684-E7D0F30DB808}" type="slidenum">
              <a:rPr lang="en-US"/>
            </a:fld>
            <a:endParaRPr lang="en-US"/>
          </a:p>
        </p:txBody>
      </p:sp>
      <p:sp>
        <p:nvSpPr>
          <p:cNvPr id="112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9E74E7CB-5C68-402A-851C-9C97124376D1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3F75DCB-5F10-4E4B-B927-68A20223B06F}" type="slidenum">
              <a:rPr lang="en-US"/>
            </a:fld>
            <a:endParaRPr lang="en-US"/>
          </a:p>
        </p:txBody>
      </p:sp>
      <p:sp>
        <p:nvSpPr>
          <p:cNvPr id="112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Digital Systems: Hardware Organization and Design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A598962-B154-4984-AA08-7DF7FF7B1D91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Architecture of a Respresentative 32 Bit Processor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63DF659-9B83-46BB-849D-38B4C41737F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54765D58-3F32-4B08-8E82-3C73F37107D5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1484738-A6F7-4726-8C2A-2AA4FA73A8F0}" type="slidenum">
              <a:rPr lang="en-US"/>
            </a:fld>
            <a:endParaRPr lang="en-US"/>
          </a:p>
        </p:txBody>
      </p:sp>
      <p:sp>
        <p:nvSpPr>
          <p:cNvPr id="1125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5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E7533D2D-3EFB-4020-AABF-DA7309B78871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471BF97-5719-4C85-A82A-6D972BB80146}" type="slidenum">
              <a:rPr lang="en-US"/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BF95C73F-17D4-491D-A494-288DD4BB9B42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20EBF22-B1E2-4BEF-8BA8-44EDE7823780}" type="slidenum">
              <a:rPr lang="en-US"/>
            </a:fld>
            <a:endParaRPr lang="en-US"/>
          </a:p>
        </p:txBody>
      </p:sp>
      <p:sp>
        <p:nvSpPr>
          <p:cNvPr id="112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BFB421AA-4126-4E48-A710-83C71E616F55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5B0719B-CD8E-43BB-87F8-0752B1C9FC1A}" type="slidenum">
              <a:rPr lang="en-US"/>
            </a:fld>
            <a:endParaRPr lang="en-US"/>
          </a:p>
        </p:txBody>
      </p:sp>
      <p:sp>
        <p:nvSpPr>
          <p:cNvPr id="111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03C64411-E007-45B9-9EFE-A8F3B51F98BD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046C412-1EF0-489A-9061-F76FFFA80EF5}" type="slidenum">
              <a:rPr lang="en-US"/>
            </a:fld>
            <a:endParaRPr lang="en-US"/>
          </a:p>
        </p:txBody>
      </p:sp>
      <p:sp>
        <p:nvSpPr>
          <p:cNvPr id="112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3641E3CD-2C07-4498-A13F-A898B376ED9A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C4217EC-1B33-462F-8F65-1A00CBA7F7B6}" type="slidenum">
              <a:rPr lang="en-US"/>
            </a:fld>
            <a:endParaRPr lang="en-US"/>
          </a:p>
        </p:txBody>
      </p:sp>
      <p:sp>
        <p:nvSpPr>
          <p:cNvPr id="1129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4D9964EF-F52D-474C-83BC-CEC8DE09E869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93D99DB-9EF9-4647-BFF9-791F8F9D54F2}" type="slidenum">
              <a:rPr lang="en-US"/>
            </a:fld>
            <a:endParaRPr lang="en-US"/>
          </a:p>
        </p:txBody>
      </p:sp>
      <p:sp>
        <p:nvSpPr>
          <p:cNvPr id="1130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30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D94F03F5-DF09-43EC-8A8B-E1DD1A0D4359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13F0EBA-54AE-406B-A78F-89954C41CBD3}" type="slidenum">
              <a:rPr lang="en-US"/>
            </a:fld>
            <a:endParaRPr lang="en-US"/>
          </a:p>
        </p:txBody>
      </p:sp>
      <p:sp>
        <p:nvSpPr>
          <p:cNvPr id="113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3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3C774C51-D5F6-4D88-AE5F-D2A361BBC107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A5E0D1E-F3DC-47F9-8DB1-0A5E4D815861}" type="slidenum">
              <a:rPr lang="en-US"/>
            </a:fld>
            <a:endParaRPr lang="en-US"/>
          </a:p>
        </p:txBody>
      </p:sp>
      <p:sp>
        <p:nvSpPr>
          <p:cNvPr id="113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3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12C35698-0BA2-4160-BDE1-B264C99B3469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9667975-892B-4A57-8077-A762D70C089A}" type="slidenum">
              <a:rPr lang="en-US"/>
            </a:fld>
            <a:endParaRPr lang="en-US"/>
          </a:p>
        </p:txBody>
      </p:sp>
      <p:sp>
        <p:nvSpPr>
          <p:cNvPr id="113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3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8BE98CF8-E716-444F-B1BB-42E3F2939917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7984E4E-D12D-426B-AA01-6D9B94DED894}" type="slidenum">
              <a:rPr lang="en-US"/>
            </a:fld>
            <a:endParaRPr lang="en-US"/>
          </a:p>
        </p:txBody>
      </p:sp>
      <p:sp>
        <p:nvSpPr>
          <p:cNvPr id="1134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3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42373C68-4AC0-4D8F-A62C-A618F1552C7B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60D397A-6C40-475D-9864-ED0270AF2C52}" type="slidenum">
              <a:rPr lang="en-US"/>
            </a:fld>
            <a:endParaRPr lang="en-US"/>
          </a:p>
        </p:txBody>
      </p:sp>
      <p:sp>
        <p:nvSpPr>
          <p:cNvPr id="113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3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B95A9FC7-C35A-4F77-8019-9ADEEF657462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755E8A7-3808-4C62-AA75-A7EB7CA3D1B9}" type="slidenum">
              <a:rPr lang="en-US"/>
            </a:fld>
            <a:endParaRPr lang="en-US"/>
          </a:p>
        </p:txBody>
      </p:sp>
      <p:sp>
        <p:nvSpPr>
          <p:cNvPr id="111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97ACD-4C7E-48CA-BC0C-61DF27E46D6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6B704F79-797F-40C3-ADA1-9E9376E6565C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2AE3455-3375-4895-A3EA-AAEB8F91D9A3}" type="slidenum">
              <a:rPr lang="en-US"/>
            </a:fld>
            <a:endParaRPr lang="en-US"/>
          </a:p>
        </p:txBody>
      </p:sp>
      <p:sp>
        <p:nvSpPr>
          <p:cNvPr id="111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46F4BCE9-98D1-401C-8430-50EB2A4D1DD3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F78D010-8DA5-42E5-89F7-B55406C04A79}" type="slidenum">
              <a:rPr lang="en-US"/>
            </a:fld>
            <a:endParaRPr lang="en-US"/>
          </a:p>
        </p:txBody>
      </p:sp>
      <p:sp>
        <p:nvSpPr>
          <p:cNvPr id="111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64625600-715A-4800-A7B4-290874D1D981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3FB323D-10E3-425D-9E08-3A0A8C3B130E}" type="slidenum">
              <a:rPr lang="en-US"/>
            </a:fld>
            <a:endParaRPr lang="en-US"/>
          </a:p>
        </p:txBody>
      </p:sp>
      <p:sp>
        <p:nvSpPr>
          <p:cNvPr id="111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C35CAE78-026F-4BC0-A263-A2E244AB084A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D414C3C-68D2-4C61-BD7D-54D906E42543}" type="slidenum">
              <a:rPr lang="en-US"/>
            </a:fld>
            <a:endParaRPr lang="en-US"/>
          </a:p>
        </p:txBody>
      </p:sp>
      <p:sp>
        <p:nvSpPr>
          <p:cNvPr id="111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Digital Systems: Hardware Organization and Design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F4388B14-643C-49C8-A355-15347770179E}" type="datetime1">
              <a:rPr lang="en-US"/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Architecture of a Respresentative 32 Bit Processor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9C22D46-E85A-4CCF-9433-12BB49549066}" type="slidenum">
              <a:rPr lang="en-US"/>
            </a:fld>
            <a:endParaRPr lang="en-US"/>
          </a:p>
        </p:txBody>
      </p:sp>
      <p:sp>
        <p:nvSpPr>
          <p:cNvPr id="111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01CEC-CA49-4DA6-BCC9-960C196FAB71}" type="datetimeFigureOut">
              <a:rPr lang="en-US"/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E423C2-5C74-4425-9674-11A623461CEF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07E712-06B4-4598-821C-6E69E6AC64B1}" type="datetimeFigureOut">
              <a:rPr lang="en-US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000A6E-1075-4622-9A46-11D4C52B86B2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313" cy="87169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23"/>
            <a:ext cx="5111750" cy="43906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513"/>
            <a:ext cx="3008313" cy="351891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7557B7-BEC7-40CC-A2F5-86E8AB9CAB13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ADF7B-E211-41B2-A455-01330E44E7C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1080"/>
            <a:ext cx="5486400" cy="42512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662"/>
            <a:ext cx="5486400" cy="308664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6208"/>
            <a:ext cx="5486400" cy="60375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60EED-263F-489B-AF84-AE0A5E3F0DC0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3DE7EA-75EC-4335-B7E5-9339E9B66E4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F47F0-8B7E-4FD8-9434-B6A71514507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8A7E29-0EDF-4CD1-A16E-D135992661A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015"/>
            <a:ext cx="2057400" cy="43894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015"/>
            <a:ext cx="6019800" cy="438941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81726-4597-4156-85C2-EADB63B67835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517513-7D22-4C13-AEB3-7CCA4F5D44C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584"/>
            <a:ext cx="7772400" cy="102168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304"/>
            <a:ext cx="7772400" cy="112527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852"/>
            <a:ext cx="2133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FECE22F-C5C5-4781-A914-564AC8604FF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852"/>
            <a:ext cx="2895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852"/>
            <a:ext cx="2133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9141D5B-6DFE-4544-AB12-B62DBE9FF1F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04"/>
            <a:ext cx="8229600" cy="857356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224"/>
            <a:ext cx="4038600" cy="254587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224"/>
            <a:ext cx="4038600" cy="254587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852"/>
            <a:ext cx="2133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23E13FE-D74E-4681-86EE-8605341373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852"/>
            <a:ext cx="2895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852"/>
            <a:ext cx="2133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2B4B2D38-9BBB-44EE-A7EC-0C73C7AF765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91D4A-6E45-41F6-9D76-8A6CCAA57B2B}" type="datetimeFigureOut">
              <a:rPr lang="en-US"/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F91DE4-4073-4793-8FC4-55DA4E3A5445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04"/>
            <a:ext cx="8229600" cy="8573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478"/>
            <a:ext cx="4040188" cy="47988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357"/>
            <a:ext cx="4040188" cy="296383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478"/>
            <a:ext cx="4041775" cy="47988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357"/>
            <a:ext cx="4041775" cy="296383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852"/>
            <a:ext cx="2133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33B0D37-B650-4F36-9AF4-E0C58AC4618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852"/>
            <a:ext cx="2895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852"/>
            <a:ext cx="2133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030FB5E-FBC5-486C-B226-802E21D21F3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04"/>
            <a:ext cx="8229600" cy="857356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852"/>
            <a:ext cx="2133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2E24AEA-74A9-4099-9A56-447F8443042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852"/>
            <a:ext cx="2895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852"/>
            <a:ext cx="2133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B76FEC2-9CFF-4436-844D-2D5595FDF3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852"/>
            <a:ext cx="2133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2F58448-F6D4-4566-AE9E-C49DFCCFFE7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852"/>
            <a:ext cx="2895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852"/>
            <a:ext cx="2133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2485B17-6DCC-4B80-BFD5-13BCBC6830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812"/>
            <a:ext cx="3008313" cy="87164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14"/>
            <a:ext cx="5111750" cy="439037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460"/>
            <a:ext cx="3008313" cy="35187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852"/>
            <a:ext cx="2133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DA329A4-D27B-47FF-810D-EE065D85E4E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852"/>
            <a:ext cx="2895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852"/>
            <a:ext cx="2133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9BF8F64-AEEF-4EA5-B05C-A8B826AB69E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894"/>
            <a:ext cx="5486400" cy="42510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638"/>
            <a:ext cx="5486400" cy="30864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001"/>
            <a:ext cx="5486400" cy="603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852"/>
            <a:ext cx="2133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A344629-E8D8-4FC9-B2F5-E1E23C54B76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852"/>
            <a:ext cx="2895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852"/>
            <a:ext cx="2133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B92F815-478E-4E94-8CB1-4FA036D12C2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04"/>
            <a:ext cx="8229600" cy="857356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300"/>
            <a:ext cx="8229600" cy="339489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852"/>
            <a:ext cx="2133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3271B62-ACE9-45FB-967E-7F3DF287A11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852"/>
            <a:ext cx="2895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852"/>
            <a:ext cx="2133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EDEBAC4-09E0-4CDA-BEAB-7114EA3C252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00"/>
            <a:ext cx="2057400" cy="329129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00"/>
            <a:ext cx="6019800" cy="329129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852"/>
            <a:ext cx="2133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50D7647C-2BA5-490B-BA8F-200D31D2A37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852"/>
            <a:ext cx="2895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852"/>
            <a:ext cx="2133600" cy="27467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A98C907-F5C8-4C51-A988-DD1AA919B61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2330" y="628308"/>
            <a:ext cx="8119341" cy="411867"/>
          </a:xfrm>
        </p:spPr>
        <p:txBody>
          <a:bodyPr lIns="0" tIns="0" rIns="0" bIns="0"/>
          <a:lstStyle>
            <a:lvl1pPr>
              <a:defRPr sz="3110" b="0" i="0">
                <a:solidFill>
                  <a:srgbClr val="333399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5295" y="1340669"/>
            <a:ext cx="7533409" cy="2707605"/>
          </a:xfrm>
        </p:spPr>
        <p:txBody>
          <a:bodyPr lIns="0" tIns="0" rIns="0" bIns="0"/>
          <a:lstStyle>
            <a:lvl1pPr>
              <a:defRPr sz="1685" b="0" i="0">
                <a:solidFill>
                  <a:schemeClr val="hlink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512330" y="4659771"/>
            <a:ext cx="3675785" cy="159704"/>
          </a:xfrm>
        </p:spPr>
        <p:txBody>
          <a:bodyPr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CS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E</a:t>
            </a:r>
            <a:r>
              <a:rPr kumimoji="0" sz="1700" b="0" i="0" u="none" strike="noStrike" kern="1200" cap="none" spc="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12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3</a:t>
            </a:r>
            <a:r>
              <a:rPr kumimoji="0" sz="1700" b="0" i="0" u="none" strike="noStrike" kern="1200" cap="none" spc="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–</a:t>
            </a:r>
            <a:r>
              <a:rPr kumimoji="0" sz="1700" b="0" i="0" u="none" strike="noStrike" kern="1200" cap="none" spc="5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Le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ct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u</a:t>
            </a:r>
            <a:r>
              <a:rPr kumimoji="0" sz="1700" b="0" i="0" u="none" strike="noStrike" kern="1200" cap="none" spc="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e</a:t>
            </a:r>
            <a:r>
              <a:rPr kumimoji="0" sz="1700" b="0" i="0" u="none" strike="noStrike" kern="1200" cap="none" spc="5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700" b="0" i="0" u="none" strike="noStrike" kern="1200" cap="none" spc="-1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1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:</a:t>
            </a:r>
            <a:r>
              <a:rPr kumimoji="0" sz="1700" b="0" i="0" u="none" strike="noStrike" kern="1200" cap="none" spc="6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Cou</a:t>
            </a:r>
            <a:r>
              <a:rPr kumimoji="0" sz="1700" b="0" i="0" u="none" strike="noStrike" kern="1200" cap="none" spc="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se</a:t>
            </a:r>
            <a:r>
              <a:rPr kumimoji="0" sz="1700" b="0" i="0" u="none" strike="noStrike" kern="1200" cap="none" spc="5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700" b="0" i="0" u="none" strike="noStrike" kern="1200" cap="none" spc="-1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n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t</a:t>
            </a:r>
            <a:r>
              <a:rPr kumimoji="0" sz="1700" b="0" i="0" u="none" strike="noStrike" kern="1200" cap="none" spc="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odu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ct</a:t>
            </a:r>
            <a:r>
              <a:rPr kumimoji="0" sz="1700" b="0" i="0" u="none" strike="noStrike" kern="1200" cap="none" spc="-1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on</a:t>
            </a:r>
            <a:endParaRPr kumimoji="0" sz="1700" b="0" i="0" u="none" strike="noStrike" kern="1200" cap="none" spc="-5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>
          <a:xfrm>
            <a:off x="457489" y="4783752"/>
            <a:ext cx="2102716" cy="257417"/>
          </a:xfrm>
        </p:spPr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79114" y="4659771"/>
            <a:ext cx="264103" cy="159704"/>
          </a:xfrm>
        </p:spPr>
        <p:txBody>
          <a:bodyPr/>
          <a:p>
            <a:pPr lvl="0">
              <a:buNone/>
            </a:pPr>
            <a:fld id="{9A0DB2DC-4C9A-4742-B13C-FB6460FD3503}" type="slidenum">
              <a:rPr lang="zh-CN" altLang="x-none">
                <a:ea typeface="Arial" panose="020B0604020202020204" pitchFamily="34" charset="0"/>
                <a:cs typeface="Arial" panose="020B0604020202020204" pitchFamily="34" charset="0"/>
              </a:rPr>
            </a:fld>
            <a:endParaRPr lang="zh-CN" altLang="x-none">
              <a:latin typeface="Calibri" panose="020F050202020403020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2330" y="628308"/>
            <a:ext cx="8119341" cy="411867"/>
          </a:xfrm>
        </p:spPr>
        <p:txBody>
          <a:bodyPr lIns="0" tIns="0" rIns="0" bIns="0"/>
          <a:lstStyle>
            <a:lvl1pPr>
              <a:defRPr sz="3110" b="0" i="0">
                <a:solidFill>
                  <a:srgbClr val="333399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151"/>
            <a:ext cx="3977640" cy="339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183151"/>
            <a:ext cx="3977640" cy="339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512330" y="4659771"/>
            <a:ext cx="3675785" cy="159704"/>
          </a:xfrm>
        </p:spPr>
        <p:txBody>
          <a:bodyPr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CS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E</a:t>
            </a:r>
            <a:r>
              <a:rPr kumimoji="0" sz="1700" b="0" i="0" u="none" strike="noStrike" kern="1200" cap="none" spc="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12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3</a:t>
            </a:r>
            <a:r>
              <a:rPr kumimoji="0" sz="1700" b="0" i="0" u="none" strike="noStrike" kern="1200" cap="none" spc="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–</a:t>
            </a:r>
            <a:r>
              <a:rPr kumimoji="0" sz="1700" b="0" i="0" u="none" strike="noStrike" kern="1200" cap="none" spc="5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Le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ct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u</a:t>
            </a:r>
            <a:r>
              <a:rPr kumimoji="0" sz="1700" b="0" i="0" u="none" strike="noStrike" kern="1200" cap="none" spc="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e</a:t>
            </a:r>
            <a:r>
              <a:rPr kumimoji="0" sz="1700" b="0" i="0" u="none" strike="noStrike" kern="1200" cap="none" spc="5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700" b="0" i="0" u="none" strike="noStrike" kern="1200" cap="none" spc="-1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1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:</a:t>
            </a:r>
            <a:r>
              <a:rPr kumimoji="0" sz="1700" b="0" i="0" u="none" strike="noStrike" kern="1200" cap="none" spc="6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Cou</a:t>
            </a:r>
            <a:r>
              <a:rPr kumimoji="0" sz="1700" b="0" i="0" u="none" strike="noStrike" kern="1200" cap="none" spc="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se</a:t>
            </a:r>
            <a:r>
              <a:rPr kumimoji="0" sz="1700" b="0" i="0" u="none" strike="noStrike" kern="1200" cap="none" spc="5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700" b="0" i="0" u="none" strike="noStrike" kern="1200" cap="none" spc="-1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n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t</a:t>
            </a:r>
            <a:r>
              <a:rPr kumimoji="0" sz="1700" b="0" i="0" u="none" strike="noStrike" kern="1200" cap="none" spc="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odu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ct</a:t>
            </a:r>
            <a:r>
              <a:rPr kumimoji="0" sz="1700" b="0" i="0" u="none" strike="noStrike" kern="1200" cap="none" spc="-1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on</a:t>
            </a:r>
            <a:endParaRPr kumimoji="0" sz="1700" b="0" i="0" u="none" strike="noStrike" kern="1200" cap="none" spc="-5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1"/>
          </p:nvPr>
        </p:nvSpPr>
        <p:spPr>
          <a:xfrm>
            <a:off x="457489" y="4783752"/>
            <a:ext cx="2102716" cy="257417"/>
          </a:xfrm>
        </p:spPr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379114" y="4659771"/>
            <a:ext cx="264103" cy="159704"/>
          </a:xfrm>
        </p:spPr>
        <p:txBody>
          <a:bodyPr/>
          <a:p>
            <a:pPr lvl="0">
              <a:buNone/>
            </a:pPr>
            <a:fld id="{9A0DB2DC-4C9A-4742-B13C-FB6460FD3503}" type="slidenum">
              <a:rPr lang="zh-CN" altLang="x-none">
                <a:ea typeface="Arial" panose="020B0604020202020204" pitchFamily="34" charset="0"/>
                <a:cs typeface="Arial" panose="020B0604020202020204" pitchFamily="34" charset="0"/>
              </a:rPr>
            </a:fld>
            <a:endParaRPr lang="zh-CN" altLang="x-none">
              <a:latin typeface="Calibri" panose="020F050202020403020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BDBDB2-0F63-4DD3-B190-BCD349538BF4}" type="datetimeFigureOut">
              <a:rPr lang="en-US"/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BA37F9-AF8F-4D5C-B54F-FF2EECD5A73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168B9-ECCE-45EB-BF66-9B5A0EABA84C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20EFB-1EB2-47B2-A5E1-99E1A39F250E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32F753-3D38-4244-9643-2E140FBCBE6B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F9674C-844E-4D19-A330-EDFB16AB3D9F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753"/>
            <a:ext cx="7772400" cy="102173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416"/>
            <a:ext cx="7772400" cy="112533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E9E3C-7FE7-48F7-99F7-C9C1D05CBBC5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8E89C-A815-41F3-9904-A24F997971C0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360"/>
            <a:ext cx="4038600" cy="33950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360"/>
            <a:ext cx="4038600" cy="33950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D9248-1324-46F8-B338-D7DFF0C91D78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4F1F9B-9486-435A-976A-4274BF856562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40188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40188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1536"/>
            <a:ext cx="4041775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442"/>
            <a:ext cx="4041775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03CA64-F02A-4958-A491-6D75279B9925}" type="datetimeFigureOut">
              <a:rPr lang="en-US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DB288-658A-4642-A0DB-DFF4CE675C1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E73B5A-3422-4133-9490-6BEEDA50EA88}" type="datetimeFigureOut">
              <a:rPr lang="en-US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442040-D52A-475E-9471-EDD5EB5E714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7" Type="http://schemas.openxmlformats.org/officeDocument/2006/relationships/theme" Target="../theme/theme4.xml"/><Relationship Id="rId16" Type="http://schemas.openxmlformats.org/officeDocument/2006/relationships/image" Target="../media/image3.GIF"/><Relationship Id="rId15" Type="http://schemas.openxmlformats.org/officeDocument/2006/relationships/image" Target="../media/image2.jpeg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287000"/>
            <a:ext cx="9144000" cy="62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7120"/>
            <a:ext cx="1905000" cy="3429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  <a:cs typeface="+mn-cs"/>
              </a:defRPr>
            </a:lvl1pPr>
          </a:lstStyle>
          <a:p>
            <a:pPr>
              <a:defRPr/>
            </a:pPr>
            <a:fld id="{CAACECC8-EE35-4D83-8D09-A278EF39BAC2}" type="datetimeFigureOut">
              <a:rPr lang="en-US"/>
            </a:fld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7120"/>
            <a:ext cx="2895600" cy="3429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7120"/>
            <a:ext cx="1905000" cy="3429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  <a:cs typeface="+mn-cs"/>
              </a:defRPr>
            </a:lvl1pPr>
          </a:lstStyle>
          <a:p>
            <a:pPr>
              <a:defRPr/>
            </a:pPr>
            <a:fld id="{DE2C6908-3CC7-4FD4-A854-B0E5298822E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9pPr>
    </p:titleStyle>
    <p:bodyStyle>
      <a:lvl1pPr marL="457200" indent="-45720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AutoNum type="alphaLcParenR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40005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Char char="–"/>
        <a:defRPr sz="1500">
          <a:solidFill>
            <a:schemeClr val="tx1"/>
          </a:solidFill>
          <a:latin typeface="+mn-lt"/>
        </a:defRPr>
      </a:lvl2pPr>
      <a:lvl3pPr marL="1028700" indent="-34290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Char char="•"/>
        <a:defRPr sz="1800">
          <a:solidFill>
            <a:schemeClr val="tx1"/>
          </a:solidFill>
          <a:latin typeface="+mn-lt"/>
        </a:defRPr>
      </a:lvl3pPr>
      <a:lvl4pPr marL="1314450" indent="-28575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Char char="–"/>
        <a:defRPr sz="1500">
          <a:solidFill>
            <a:schemeClr val="tx1"/>
          </a:solidFill>
          <a:latin typeface="+mn-lt"/>
        </a:defRPr>
      </a:lvl4pPr>
      <a:lvl5pPr marL="1657350" indent="-28575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5pPr>
      <a:lvl6pPr marL="2000885" indent="-285750" algn="l" rtl="0" eaLnBrk="1" fontAlgn="base" hangingPunct="1">
        <a:spcBef>
          <a:spcPct val="15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6pPr>
      <a:lvl7pPr marL="2343785" indent="-285750" algn="l" rtl="0" eaLnBrk="1" fontAlgn="base" hangingPunct="1">
        <a:spcBef>
          <a:spcPct val="15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7pPr>
      <a:lvl8pPr marL="2686685" indent="-285750" algn="l" rtl="0" eaLnBrk="1" fontAlgn="base" hangingPunct="1">
        <a:spcBef>
          <a:spcPct val="15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8pPr>
      <a:lvl9pPr marL="3029585" indent="-285750" algn="l" rtl="0" eaLnBrk="1" fontAlgn="base" hangingPunct="1">
        <a:spcBef>
          <a:spcPct val="15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8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4287000"/>
            <a:ext cx="9144000" cy="62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7120"/>
            <a:ext cx="1905000" cy="3429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  <a:cs typeface="+mn-cs"/>
              </a:defRPr>
            </a:lvl1pPr>
          </a:lstStyle>
          <a:p>
            <a:pPr>
              <a:defRPr/>
            </a:pPr>
            <a:fld id="{915C0DA2-370A-4A43-A64E-B3EC2FD8AF4E}" type="datetimeFigureOut">
              <a:rPr lang="en-US"/>
            </a:fld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7120"/>
            <a:ext cx="2895600" cy="3429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7120"/>
            <a:ext cx="1905000" cy="3429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  <a:cs typeface="+mn-cs"/>
              </a:defRPr>
            </a:lvl1pPr>
          </a:lstStyle>
          <a:p>
            <a:pPr>
              <a:defRPr/>
            </a:pPr>
            <a:fld id="{6EE52F15-50B7-4BE7-86AF-1AE24A314906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anose="02020603050405020304" pitchFamily="18" charset="0"/>
        </a:defRPr>
      </a:lvl9pPr>
    </p:titleStyle>
    <p:bodyStyle>
      <a:lvl1pPr marL="457200" indent="-45720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AutoNum type="alphaLcParenR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40005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Char char="–"/>
        <a:defRPr sz="1500">
          <a:solidFill>
            <a:schemeClr val="tx1"/>
          </a:solidFill>
          <a:latin typeface="+mn-lt"/>
        </a:defRPr>
      </a:lvl2pPr>
      <a:lvl3pPr marL="1028700" indent="-34290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Char char="•"/>
        <a:defRPr sz="1800">
          <a:solidFill>
            <a:schemeClr val="tx1"/>
          </a:solidFill>
          <a:latin typeface="+mn-lt"/>
        </a:defRPr>
      </a:lvl3pPr>
      <a:lvl4pPr marL="1314450" indent="-28575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Char char="–"/>
        <a:defRPr sz="1500">
          <a:solidFill>
            <a:schemeClr val="tx1"/>
          </a:solidFill>
          <a:latin typeface="+mn-lt"/>
        </a:defRPr>
      </a:lvl4pPr>
      <a:lvl5pPr marL="1657350" indent="-28575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5pPr>
      <a:lvl6pPr marL="2000885" indent="-285750" algn="l" rtl="0" eaLnBrk="1" fontAlgn="base" hangingPunct="1">
        <a:spcBef>
          <a:spcPct val="15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6pPr>
      <a:lvl7pPr marL="2343785" indent="-285750" algn="l" rtl="0" eaLnBrk="1" fontAlgn="base" hangingPunct="1">
        <a:spcBef>
          <a:spcPct val="15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7pPr>
      <a:lvl8pPr marL="2686685" indent="-285750" algn="l" rtl="0" eaLnBrk="1" fontAlgn="base" hangingPunct="1">
        <a:spcBef>
          <a:spcPct val="15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8pPr>
      <a:lvl9pPr marL="3029585" indent="-285750" algn="l" rtl="0" eaLnBrk="1" fontAlgn="base" hangingPunct="1">
        <a:spcBef>
          <a:spcPct val="15000"/>
        </a:spcBef>
        <a:spcAft>
          <a:spcPct val="0"/>
        </a:spcAft>
        <a:buClr>
          <a:schemeClr val="accent2"/>
        </a:buClr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381000" y="228640"/>
            <a:ext cx="8229600" cy="80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1371840"/>
            <a:ext cx="7543800" cy="3223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8096"/>
            <a:ext cx="2133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F9B16DC-69BA-4F76-8A21-E7C795738C3A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8096"/>
            <a:ext cx="2895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8096"/>
            <a:ext cx="2133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940EF0E-B2A5-4257-BA40-254BB32AD58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2700" kern="1200" dirty="0">
          <a:solidFill>
            <a:srgbClr val="FF000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cs typeface="Times New Roman" panose="02020603050405020304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cs typeface="Times New Roman" panose="02020603050405020304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cs typeface="Times New Roman" panose="02020603050405020304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cs typeface="Times New Roman" panose="02020603050405020304" pitchFamily="18" charset="0"/>
        </a:defRPr>
      </a:lvl9pPr>
    </p:titleStyle>
    <p:bodyStyle>
      <a:lvl1pPr marL="257175" indent="-257175" algn="l" rtl="0" eaLnBrk="0" fontAlgn="base" hangingPunct="0">
        <a:spcBef>
          <a:spcPct val="15000"/>
        </a:spcBef>
        <a:spcAft>
          <a:spcPct val="0"/>
        </a:spcAft>
        <a:buClr>
          <a:srgbClr val="0000CC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557530" indent="-214630" algn="l" rtl="0" eaLnBrk="0" fontAlgn="base" hangingPunct="0">
        <a:spcBef>
          <a:spcPct val="15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2pPr>
      <a:lvl3pPr marL="857250" indent="-171450" algn="l" rtl="0" eaLnBrk="0" fontAlgn="base" hangingPunct="0">
        <a:spcBef>
          <a:spcPct val="15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3pPr>
      <a:lvl4pPr marL="1200150" indent="-171450" algn="l" rtl="0" eaLnBrk="0" fontAlgn="base" hangingPunct="0">
        <a:spcBef>
          <a:spcPct val="15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4pPr>
      <a:lvl5pPr marL="1543050" indent="-171450" algn="l" rtl="0" eaLnBrk="0" fontAlgn="base" hangingPunct="0">
        <a:spcBef>
          <a:spcPct val="15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5pPr>
      <a:lvl6pPr marL="1886585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Line 3"/>
          <p:cNvSpPr>
            <a:spLocks noChangeShapeType="1"/>
          </p:cNvSpPr>
          <p:nvPr userDrawn="1"/>
        </p:nvSpPr>
        <p:spPr bwMode="auto">
          <a:xfrm>
            <a:off x="0" y="428678"/>
            <a:ext cx="9144000" cy="0"/>
          </a:xfrm>
          <a:prstGeom prst="line">
            <a:avLst/>
          </a:prstGeom>
          <a:noFill/>
          <a:ln w="25400" algn="ctr">
            <a:solidFill>
              <a:srgbClr val="85D1F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232275" y="123840"/>
            <a:ext cx="679450" cy="465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9" name="Line 3"/>
          <p:cNvSpPr>
            <a:spLocks noChangeShapeType="1"/>
          </p:cNvSpPr>
          <p:nvPr userDrawn="1"/>
        </p:nvSpPr>
        <p:spPr bwMode="auto">
          <a:xfrm>
            <a:off x="0" y="301662"/>
            <a:ext cx="2960688" cy="0"/>
          </a:xfrm>
          <a:prstGeom prst="line">
            <a:avLst/>
          </a:prstGeom>
          <a:noFill/>
          <a:ln w="12700" algn="ctr">
            <a:solidFill>
              <a:srgbClr val="00CC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0" name="Rectangle 4"/>
          <p:cNvSpPr>
            <a:spLocks noChangeArrowheads="1"/>
          </p:cNvSpPr>
          <p:nvPr userDrawn="1"/>
        </p:nvSpPr>
        <p:spPr bwMode="auto">
          <a:xfrm>
            <a:off x="4810125" y="163533"/>
            <a:ext cx="1065213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fr-FR" sz="1100" b="1">
                <a:solidFill>
                  <a:srgbClr val="0070C0"/>
                </a:solidFill>
                <a:latin typeface="Microsoft YaHei" panose="020B0503020204020204" charset="-122"/>
                <a:ea typeface="Microsoft YaHei" panose="020B0503020204020204" charset="-122"/>
              </a:rPr>
              <a:t>谢希仁 编著</a:t>
            </a:r>
            <a:endParaRPr lang="fr-FR" sz="1100" b="1">
              <a:solidFill>
                <a:srgbClr val="0070C0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031" name="Rectangle 5"/>
          <p:cNvSpPr>
            <a:spLocks noChangeArrowheads="1"/>
          </p:cNvSpPr>
          <p:nvPr userDrawn="1"/>
        </p:nvSpPr>
        <p:spPr bwMode="auto">
          <a:xfrm>
            <a:off x="2971165" y="165120"/>
            <a:ext cx="135636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hangingPunct="0"/>
            <a:r>
              <a:rPr lang="fr-FR" sz="1100" b="1">
                <a:solidFill>
                  <a:srgbClr val="0070C0"/>
                </a:solidFill>
                <a:latin typeface="Microsoft YaHei" panose="020B0503020204020204" charset="-122"/>
                <a:ea typeface="Microsoft YaHei" panose="020B0503020204020204" charset="-122"/>
              </a:rPr>
              <a:t>计算机网络</a:t>
            </a:r>
            <a:r>
              <a:rPr lang="en-US" altLang="zh-CN" sz="1100" b="1">
                <a:solidFill>
                  <a:srgbClr val="0070C0"/>
                </a:solidFill>
                <a:latin typeface="Microsoft YaHei" panose="020B0503020204020204" charset="-122"/>
                <a:ea typeface="Microsoft YaHei" panose="020B0503020204020204" charset="-122"/>
              </a:rPr>
              <a:t>(</a:t>
            </a:r>
            <a:r>
              <a:rPr lang="zh-CN" altLang="en-US" sz="1100" b="1">
                <a:solidFill>
                  <a:srgbClr val="0070C0"/>
                </a:solidFill>
                <a:latin typeface="Microsoft YaHei" panose="020B0503020204020204" charset="-122"/>
                <a:ea typeface="Microsoft YaHei" panose="020B0503020204020204" charset="-122"/>
              </a:rPr>
              <a:t>第</a:t>
            </a:r>
            <a:r>
              <a:rPr lang="en-US" altLang="zh-CN" sz="1100" b="1">
                <a:solidFill>
                  <a:srgbClr val="0070C0"/>
                </a:solidFill>
                <a:latin typeface="Microsoft YaHei" panose="020B0503020204020204" charset="-122"/>
                <a:ea typeface="Microsoft YaHei" panose="020B0503020204020204" charset="-122"/>
              </a:rPr>
              <a:t>7</a:t>
            </a:r>
            <a:r>
              <a:rPr lang="zh-CN" altLang="en-US" sz="1100" b="1">
                <a:solidFill>
                  <a:srgbClr val="0070C0"/>
                </a:solidFill>
                <a:latin typeface="Microsoft YaHei" panose="020B0503020204020204" charset="-122"/>
                <a:ea typeface="Microsoft YaHei" panose="020B0503020204020204" charset="-122"/>
              </a:rPr>
              <a:t>版</a:t>
            </a:r>
            <a:r>
              <a:rPr lang="en-US" altLang="zh-CN" sz="1100" b="1">
                <a:solidFill>
                  <a:srgbClr val="0070C0"/>
                </a:solidFill>
                <a:latin typeface="Microsoft YaHei" panose="020B0503020204020204" charset="-122"/>
                <a:ea typeface="Microsoft YaHei" panose="020B0503020204020204" charset="-122"/>
              </a:rPr>
              <a:t>)</a:t>
            </a:r>
            <a:endParaRPr lang="fr-FR" altLang="zh-CN" sz="1100" b="1">
              <a:solidFill>
                <a:srgbClr val="0070C0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032" name="椭圆 11"/>
          <p:cNvSpPr>
            <a:spLocks noChangeArrowheads="1"/>
          </p:cNvSpPr>
          <p:nvPr userDrawn="1"/>
        </p:nvSpPr>
        <p:spPr bwMode="auto">
          <a:xfrm>
            <a:off x="2941638" y="258795"/>
            <a:ext cx="85725" cy="85736"/>
          </a:xfrm>
          <a:prstGeom prst="ellipse">
            <a:avLst/>
          </a:prstGeom>
          <a:solidFill>
            <a:schemeClr val="bg1"/>
          </a:solidFill>
          <a:ln w="12700" algn="ctr">
            <a:solidFill>
              <a:srgbClr val="00B050"/>
            </a:solidFill>
            <a:round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3" name="Line 3"/>
          <p:cNvSpPr>
            <a:spLocks noChangeShapeType="1"/>
          </p:cNvSpPr>
          <p:nvPr userDrawn="1"/>
        </p:nvSpPr>
        <p:spPr bwMode="auto">
          <a:xfrm>
            <a:off x="5670550" y="301662"/>
            <a:ext cx="3473450" cy="0"/>
          </a:xfrm>
          <a:prstGeom prst="line">
            <a:avLst/>
          </a:prstGeom>
          <a:noFill/>
          <a:ln w="12700" algn="ctr">
            <a:solidFill>
              <a:srgbClr val="00CC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4" name="椭圆 13"/>
          <p:cNvSpPr>
            <a:spLocks noChangeArrowheads="1"/>
          </p:cNvSpPr>
          <p:nvPr userDrawn="1"/>
        </p:nvSpPr>
        <p:spPr bwMode="auto">
          <a:xfrm>
            <a:off x="5670550" y="258795"/>
            <a:ext cx="85725" cy="85736"/>
          </a:xfrm>
          <a:prstGeom prst="ellipse">
            <a:avLst/>
          </a:prstGeom>
          <a:solidFill>
            <a:schemeClr val="bg1"/>
          </a:solidFill>
          <a:ln w="12700" algn="ctr">
            <a:solidFill>
              <a:srgbClr val="00B050"/>
            </a:solidFill>
            <a:round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11" name="图片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4663064"/>
            <a:ext cx="1125537" cy="26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3"/>
          <p:cNvSpPr>
            <a:spLocks noChangeShapeType="1"/>
          </p:cNvSpPr>
          <p:nvPr userDrawn="1"/>
        </p:nvSpPr>
        <p:spPr bwMode="auto">
          <a:xfrm>
            <a:off x="1266825" y="4804368"/>
            <a:ext cx="6942138" cy="0"/>
          </a:xfrm>
          <a:prstGeom prst="line">
            <a:avLst/>
          </a:prstGeom>
          <a:noFill/>
          <a:ln w="19050" algn="ctr">
            <a:solidFill>
              <a:srgbClr val="85D1F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8208963" y="4394742"/>
            <a:ext cx="609600" cy="609675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85D1F7"/>
            </a:solidFill>
            <a:miter lim="800000"/>
          </a:ln>
        </p:spPr>
        <p:txBody>
          <a:bodyPr wrap="none" anchor="ctr"/>
          <a:lstStyle/>
          <a:p>
            <a:pPr algn="ctr" eaLnBrk="0" hangingPunct="0"/>
            <a:endParaRPr lang="fr-FR" altLang="zh-CN"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049" y="4419567"/>
            <a:ext cx="503429" cy="5600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827" y="149252"/>
            <a:ext cx="358346" cy="4587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SimSun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SimSun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SimSun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6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7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9.pn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0.png"/><Relationship Id="rId1" Type="http://schemas.openxmlformats.org/officeDocument/2006/relationships/oleObject" Target="../embeddings/oleObject6.bin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1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3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5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9.emf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0.emf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1.wmf"/><Relationship Id="rId1" Type="http://schemas.openxmlformats.org/officeDocument/2006/relationships/oleObject" Target="../embeddings/oleObject7.bin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2.wmf"/><Relationship Id="rId1" Type="http://schemas.openxmlformats.org/officeDocument/2006/relationships/oleObject" Target="../embeddings/oleObject8.bin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3.wmf"/><Relationship Id="rId1" Type="http://schemas.openxmlformats.org/officeDocument/2006/relationships/oleObject" Target="../embeddings/oleObject9.bin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0.v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85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84.wmf"/><Relationship Id="rId1" Type="http://schemas.openxmlformats.org/officeDocument/2006/relationships/oleObject" Target="../embeddings/oleObject10.bin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7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8.emf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9.emf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0.emf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1.wmf"/><Relationship Id="rId1" Type="http://schemas.openxmlformats.org/officeDocument/2006/relationships/oleObject" Target="../embeddings/oleObject13.bin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2.wmf"/><Relationship Id="rId1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3.emf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4.em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5.emf"/></Relationships>
</file>

<file path=ppt/slides/_rels/slide15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97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96.wmf"/><Relationship Id="rId1" Type="http://schemas.openxmlformats.org/officeDocument/2006/relationships/oleObject" Target="../embeddings/oleObject15.bin"/></Relationships>
</file>

<file path=ppt/slides/_rels/slide15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99.w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98.wmf"/><Relationship Id="rId1" Type="http://schemas.openxmlformats.org/officeDocument/2006/relationships/oleObject" Target="../embeddings/oleObject17.bin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0.png"/></Relationships>
</file>

<file path=ppt/slides/_rels/slide1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1.wmf"/><Relationship Id="rId1" Type="http://schemas.openxmlformats.org/officeDocument/2006/relationships/oleObject" Target="../embeddings/oleObject19.bin"/></Relationships>
</file>

<file path=ppt/slides/_rels/slide1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2.wmf"/><Relationship Id="rId1" Type="http://schemas.openxmlformats.org/officeDocument/2006/relationships/oleObject" Target="../embeddings/oleObject20.bin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5.png"/></Relationships>
</file>

<file path=ppt/slides/_rels/slide1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6.wmf"/><Relationship Id="rId1" Type="http://schemas.openxmlformats.org/officeDocument/2006/relationships/oleObject" Target="../embeddings/oleObject21.bin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7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8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1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2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3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4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6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7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8.png"/><Relationship Id="rId1" Type="http://schemas.openxmlformats.org/officeDocument/2006/relationships/oleObject" Target="../embeddings/oleObject22.bin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0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1.png"/><Relationship Id="rId1" Type="http://schemas.openxmlformats.org/officeDocument/2006/relationships/oleObject" Target="../embeddings/oleObject23.bin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2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3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4.png"/></Relationships>
</file>

<file path=ppt/slides/_rels/slide20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.bin"/><Relationship Id="rId8" Type="http://schemas.openxmlformats.org/officeDocument/2006/relationships/oleObject" Target="../embeddings/oleObject29.bin"/><Relationship Id="rId7" Type="http://schemas.openxmlformats.org/officeDocument/2006/relationships/oleObject" Target="../embeddings/oleObject28.bin"/><Relationship Id="rId6" Type="http://schemas.openxmlformats.org/officeDocument/2006/relationships/oleObject" Target="../embeddings/oleObject27.bin"/><Relationship Id="rId5" Type="http://schemas.openxmlformats.org/officeDocument/2006/relationships/oleObject" Target="../embeddings/oleObject26.bin"/><Relationship Id="rId4" Type="http://schemas.openxmlformats.org/officeDocument/2006/relationships/image" Target="../media/image126.wmf"/><Relationship Id="rId3" Type="http://schemas.openxmlformats.org/officeDocument/2006/relationships/oleObject" Target="../embeddings/oleObject25.bin"/><Relationship Id="rId2" Type="http://schemas.openxmlformats.org/officeDocument/2006/relationships/image" Target="../media/image125.wmf"/><Relationship Id="rId13" Type="http://schemas.openxmlformats.org/officeDocument/2006/relationships/vmlDrawing" Target="../drawings/vmlDrawing20.vml"/><Relationship Id="rId12" Type="http://schemas.openxmlformats.org/officeDocument/2006/relationships/slideLayout" Target="../slideLayouts/slideLayout10.xml"/><Relationship Id="rId11" Type="http://schemas.openxmlformats.org/officeDocument/2006/relationships/image" Target="../media/image128.jpeg"/><Relationship Id="rId10" Type="http://schemas.openxmlformats.org/officeDocument/2006/relationships/image" Target="../media/image127.emf"/><Relationship Id="rId1" Type="http://schemas.openxmlformats.org/officeDocument/2006/relationships/oleObject" Target="../embeddings/oleObject24.bin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30.jpeg"/><Relationship Id="rId1" Type="http://schemas.openxmlformats.org/officeDocument/2006/relationships/image" Target="../media/image129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4" Type="http://schemas.openxmlformats.org/officeDocument/2006/relationships/image" Target="../media/image21.png"/><Relationship Id="rId3" Type="http://schemas.openxmlformats.org/officeDocument/2006/relationships/tags" Target="../tags/tag4.xml"/><Relationship Id="rId2" Type="http://schemas.openxmlformats.org/officeDocument/2006/relationships/image" Target="../media/image20.png"/><Relationship Id="rId1" Type="http://schemas.openxmlformats.org/officeDocument/2006/relationships/tags" Target="../tags/tag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tags" Target="../tags/tag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1" Type="http://schemas.openxmlformats.org/officeDocument/2006/relationships/oleObject" Target="../embeddings/oleObject1.bin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1" Type="http://schemas.openxmlformats.org/officeDocument/2006/relationships/oleObject" Target="../embeddings/oleObject2.bin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1" Type="http://schemas.openxmlformats.org/officeDocument/2006/relationships/oleObject" Target="../embeddings/oleObject3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1" Type="http://schemas.openxmlformats.org/officeDocument/2006/relationships/oleObject" Target="../embeddings/oleObject4.bin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1" Type="http://schemas.openxmlformats.org/officeDocument/2006/relationships/oleObject" Target="../embeddings/oleObject5.bin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2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8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2603500" y="1443990"/>
            <a:ext cx="62750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eaLnBrk="0" hangingPunct="0"/>
            <a:r>
              <a:rPr lang="en-US" sz="480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Computer Network</a:t>
            </a:r>
            <a:endParaRPr lang="en-US" sz="480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5485130" y="2310448"/>
            <a:ext cx="339344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eaLnBrk="0" hangingPunct="0"/>
            <a:r>
              <a:rPr lang="en-US" altLang="zh-CN" sz="28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Fall 2020</a:t>
            </a:r>
            <a:endParaRPr lang="zh-CN" altLang="en-US" sz="28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357505" y="3321368"/>
            <a:ext cx="7942580" cy="1752600"/>
          </a:xfrm>
          <a:prstGeom prst="rect">
            <a:avLst/>
          </a:prstGeom>
          <a:noFill/>
          <a:ln w="3175">
            <a:noFill/>
            <a:miter lim="800000"/>
          </a:ln>
          <a:effectLst/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3200" b="1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+mn-ea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00FF"/>
                </a:solidFill>
                <a:latin typeface="Arial" panose="020B0604020202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rgbClr val="0000FF"/>
                </a:solidFill>
                <a:latin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66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Prof./Dr. Shen Bichuan</a:t>
            </a:r>
            <a:endParaRPr kumimoji="0" lang="en-US" sz="2665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665" b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+mn-ea"/>
              </a:rPr>
              <a:t>College of Computer Science and Engineering</a:t>
            </a:r>
            <a:endParaRPr lang="en-US" sz="2665" b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66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Chongqing University of Technology</a:t>
            </a:r>
            <a:endParaRPr kumimoji="0" lang="en-US" sz="2665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Fourier</a:t>
            </a:r>
            <a:r>
              <a:rPr smtClean="0"/>
              <a:t> </a:t>
            </a:r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7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47800"/>
                <a:ext cx="8077200" cy="4678363"/>
              </a:xfrm>
            </p:spPr>
            <p:txBody>
              <a:bodyPr/>
              <a:lstStyle/>
              <a:p>
                <a:pPr eaLnBrk="1" hangingPunct="1"/>
                <a:r>
                  <a:rPr lang="en-US" sz="2400" dirty="0" smtClean="0">
                    <a:latin typeface="Arial" charset="0"/>
                    <a:cs typeface="Arial" charset="0"/>
                  </a:rPr>
                  <a:t>Orthogonallity 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pt-BR" sz="2400" i="1" smtClean="0">
                              <a:latin typeface="Cambria Math"/>
                              <a:cs typeface="Arial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/>
                              <a:cs typeface="Arial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  <a:cs typeface="Arial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/>
                                  <a:cs typeface="Arial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/>
                                      <a:cs typeface="Arial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  <a:cs typeface="Arial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  <a:cs typeface="Arial" charset="0"/>
                                    </a:rPr>
                                    <m:t>𝜋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  <a:ea typeface="Cambria Math"/>
                                      <a:cs typeface="Arial" charset="0"/>
                                    </a:rPr>
                                    <m:t>𝑘𝑓𝑡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  <a:ea typeface="Cambria Math"/>
                              <a:cs typeface="Arial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  <a:cs typeface="Arial" charset="0"/>
                            </a:rPr>
                            <m:t>⁡(2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  <a:cs typeface="Arial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  <a:cs typeface="Arial" charset="0"/>
                            </a:rPr>
                            <m:t>𝑛𝑓𝑡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  <a:cs typeface="Arial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/>
                          <a:cs typeface="Arial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/>
                              <a:cs typeface="Arial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  <m:t>0 </m:t>
                              </m:r>
                              <m: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  <m:t>𝑓𝑜𝑟</m:t>
                              </m:r>
                              <m: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  <m:t> ≠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  <a:cs typeface="Arial" charset="0"/>
                                </a:rPr>
                                <m:t>𝑛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/>
                                      <a:cs typeface="Arial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/>
                                      <a:cs typeface="Arial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/>
                                      <a:cs typeface="Arial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  <m:t>𝑓𝑜𝑟</m:t>
                              </m:r>
                              <m: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/>
                                  <a:cs typeface="Arial" charset="0"/>
                                </a:rPr>
                                <m:t>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 smtClean="0">
                  <a:latin typeface="Arial" charset="0"/>
                  <a:cs typeface="Arial" charset="0"/>
                </a:endParaRPr>
              </a:p>
              <a:p>
                <a:pPr eaLnBrk="1" hangingPunct="1"/>
                <a:endParaRPr lang="en-US" sz="2400" dirty="0">
                  <a:latin typeface="Arial" charset="0"/>
                  <a:cs typeface="Arial" charset="0"/>
                </a:endParaRPr>
              </a:p>
              <a:p>
                <a:pPr eaLnBrk="1" hangingPunct="1"/>
                <a:r>
                  <a:rPr lang="en-US" sz="2400" dirty="0" smtClean="0">
                    <a:latin typeface="Arial" charset="0"/>
                    <a:cs typeface="Arial" charset="0"/>
                  </a:rPr>
                  <a:t>Function reconstructed with</a:t>
                </a:r>
              </a:p>
            </p:txBody>
          </p:sp>
        </mc:Choice>
        <mc:Fallback>
          <p:sp>
            <p:nvSpPr>
              <p:cNvPr id="6147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9680" y="1086040"/>
                <a:ext cx="6058960" cy="3509386"/>
              </a:xfrm>
              <a:blipFill rotWithShape="1">
                <a:blip r:embed="rId1"/>
                <a:stretch>
                  <a:fillRect l="-981" t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614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979" y="3078166"/>
            <a:ext cx="6437645" cy="7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Microsoft YaHei" panose="020B0503020204020204" charset="-122"/>
                <a:ea typeface="Microsoft YaHei" panose="020B0503020204020204" charset="-122"/>
              </a:rPr>
              <a:t>Clock Recovery</a:t>
            </a:r>
            <a:endParaRPr lang="en-US" sz="2800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960120"/>
            <a:ext cx="7543800" cy="4109085"/>
          </a:xfrm>
        </p:spPr>
        <p:txBody>
          <a:bodyPr/>
          <a:lstStyle/>
          <a:p>
            <a:r>
              <a:rPr lang="en-US" sz="2000" dirty="0" smtClean="0"/>
              <a:t>There are plenty of free combinations in 4B/5B mapping to use it for control signals:</a:t>
            </a:r>
            <a:endParaRPr lang="en-US" sz="2000" dirty="0" smtClean="0"/>
          </a:p>
          <a:p>
            <a:pPr lvl="1"/>
            <a:r>
              <a:rPr lang="en-US" sz="2000" dirty="0" smtClean="0"/>
              <a:t>1111 – represents an idle line</a:t>
            </a:r>
            <a:endParaRPr lang="en-US" sz="2000" dirty="0" smtClean="0"/>
          </a:p>
          <a:p>
            <a:pPr lvl="1"/>
            <a:r>
              <a:rPr lang="en-US" sz="2000" dirty="0" smtClean="0"/>
              <a:t>1100 – represents start of the frame.</a:t>
            </a:r>
            <a:endParaRPr lang="en-US" sz="2000" dirty="0" smtClean="0"/>
          </a:p>
          <a:p>
            <a:r>
              <a:rPr lang="en-US" sz="2000" dirty="0" smtClean="0"/>
              <a:t>“Random” Data:</a:t>
            </a:r>
            <a:endParaRPr lang="en-US" sz="2000" dirty="0" smtClean="0"/>
          </a:p>
          <a:p>
            <a:pPr lvl="1"/>
            <a:r>
              <a:rPr lang="en-US" sz="2000" dirty="0" smtClean="0"/>
              <a:t>Scrambling of the data. </a:t>
            </a:r>
            <a:r>
              <a:rPr lang="en-US" sz="2000" dirty="0" smtClean="0">
                <a:solidFill>
                  <a:srgbClr val="FF0000"/>
                </a:solidFill>
              </a:rPr>
              <a:t>need descrambling at the receiving side</a:t>
            </a:r>
            <a:endParaRPr lang="en-US" sz="2000" dirty="0" smtClean="0"/>
          </a:p>
          <a:p>
            <a:pPr lvl="1"/>
            <a:r>
              <a:rPr lang="en-US" sz="2000" dirty="0" smtClean="0"/>
              <a:t>XOR data with a pseudo random sequence.</a:t>
            </a:r>
            <a:endParaRPr lang="en-US" sz="2000" dirty="0" smtClean="0"/>
          </a:p>
          <a:p>
            <a:pPr lvl="1"/>
            <a:r>
              <a:rPr lang="en-US" sz="2000" dirty="0" smtClean="0"/>
              <a:t>Additional advantages:</a:t>
            </a:r>
            <a:endParaRPr lang="en-US" sz="2000" dirty="0" smtClean="0"/>
          </a:p>
          <a:p>
            <a:pPr lvl="2"/>
            <a:r>
              <a:rPr lang="en-US" sz="2000" dirty="0" smtClean="0"/>
              <a:t>No extra bandwidth is need.</a:t>
            </a:r>
            <a:endParaRPr lang="en-US" sz="2000" dirty="0" smtClean="0"/>
          </a:p>
          <a:p>
            <a:pPr lvl="2"/>
            <a:r>
              <a:rPr lang="en-US" sz="2000" dirty="0" smtClean="0"/>
              <a:t>It is better than original signal (white noise spectrum of random process)</a:t>
            </a:r>
            <a:endParaRPr lang="en-US" sz="2000" dirty="0" smtClean="0"/>
          </a:p>
          <a:p>
            <a:pPr lvl="2"/>
            <a:r>
              <a:rPr lang="en-US" sz="2000" dirty="0" smtClean="0"/>
              <a:t>Energy is equally spread across all bandwidth uniformly.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80"/>
            <a:ext cx="8229600" cy="800240"/>
          </a:xfrm>
        </p:spPr>
        <p:txBody>
          <a:bodyPr/>
          <a:lstStyle/>
          <a:p>
            <a:r>
              <a:rPr lang="en-US" dirty="0" smtClean="0"/>
              <a:t>Baseband to </a:t>
            </a:r>
            <a:r>
              <a:rPr lang="en-US" dirty="0" err="1" smtClean="0"/>
              <a:t>Passband</a:t>
            </a:r>
            <a:r>
              <a:rPr lang="en-US" dirty="0" smtClean="0"/>
              <a:t>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1200785"/>
            <a:ext cx="7543800" cy="36931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Shift the Baseband  to </a:t>
            </a:r>
            <a:r>
              <a:rPr lang="en-US" sz="2000" dirty="0" err="1" smtClean="0"/>
              <a:t>Passband</a:t>
            </a:r>
            <a:r>
              <a:rPr lang="en-US" sz="2000" dirty="0" smtClean="0"/>
              <a:t> without using extra energy of the signal.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Transmit the </a:t>
            </a:r>
            <a:r>
              <a:rPr lang="en-US" sz="2000" dirty="0" err="1" smtClean="0"/>
              <a:t>Passband</a:t>
            </a:r>
            <a:r>
              <a:rPr lang="en-US" sz="2000" dirty="0" smtClean="0"/>
              <a:t> signal.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In receiver translate back to original Baseband.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Shifting of a Baseband to a </a:t>
            </a:r>
            <a:r>
              <a:rPr lang="en-US" sz="2000" dirty="0" err="1" smtClean="0"/>
              <a:t>Passband</a:t>
            </a:r>
            <a:r>
              <a:rPr lang="en-US" sz="2000" dirty="0" smtClean="0"/>
              <a:t>  requires modulation.</a:t>
            </a:r>
            <a:endParaRPr lang="en-US" sz="2000" dirty="0" smtClean="0"/>
          </a:p>
          <a:p>
            <a:r>
              <a:rPr lang="en-US" sz="2000" dirty="0" smtClean="0"/>
              <a:t>Digital modulation can be done on:</a:t>
            </a:r>
            <a:endParaRPr lang="en-US" sz="2000" dirty="0" smtClean="0"/>
          </a:p>
          <a:p>
            <a:pPr lvl="1"/>
            <a:r>
              <a:rPr lang="en-US" sz="2000" dirty="0" smtClean="0"/>
              <a:t>Amplitude</a:t>
            </a:r>
            <a:endParaRPr lang="en-US" sz="2000" dirty="0" smtClean="0"/>
          </a:p>
          <a:p>
            <a:pPr lvl="1"/>
            <a:r>
              <a:rPr lang="en-US" sz="2000" dirty="0" smtClean="0"/>
              <a:t>Frequency, or</a:t>
            </a:r>
            <a:endParaRPr lang="en-US" sz="2000" dirty="0" smtClean="0"/>
          </a:p>
          <a:p>
            <a:pPr lvl="1"/>
            <a:r>
              <a:rPr lang="en-US" sz="2000" dirty="0" smtClean="0"/>
              <a:t>Phase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200" y="0"/>
            <a:ext cx="6173280" cy="62876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Passband Transmission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115520"/>
            <a:ext cx="6643659" cy="1028880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 binary signal. </a:t>
            </a: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Amplitude shift keying.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Frequency  shift keying. (d) Phase shift keying.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560" y="743080"/>
            <a:ext cx="3658240" cy="321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err="1" smtClean="0">
                <a:latin typeface="Microsoft YaHei" panose="020B0503020204020204" charset="-122"/>
                <a:ea typeface="Microsoft YaHei" panose="020B0503020204020204" charset="-122"/>
              </a:rPr>
              <a:t>Passband</a:t>
            </a:r>
            <a:r>
              <a:rPr lang="en-US" sz="2800" b="1" dirty="0" smtClean="0">
                <a:latin typeface="Microsoft YaHei" panose="020B0503020204020204" charset="-122"/>
                <a:ea typeface="Microsoft YaHei" panose="020B0503020204020204" charset="-122"/>
              </a:rPr>
              <a:t> Transmission</a:t>
            </a:r>
            <a:endParaRPr lang="en-US" sz="2800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Binary Phase Shift Keying (BPSK) – </a:t>
            </a:r>
            <a:endParaRPr lang="en-US" sz="2400" dirty="0" smtClean="0"/>
          </a:p>
          <a:p>
            <a:pPr lvl="1"/>
            <a:r>
              <a:rPr lang="en-US" sz="2400" dirty="0" smtClean="0"/>
              <a:t>Binary refers to two symbols (0 and 180</a:t>
            </a:r>
            <a:r>
              <a:rPr lang="en-US" sz="2400" baseline="30000" dirty="0" smtClean="0"/>
              <a:t>o</a:t>
            </a:r>
            <a:r>
              <a:rPr lang="en-US" sz="2400" dirty="0" smtClean="0"/>
              <a:t>) not that the symbols represent 2 bits.</a:t>
            </a:r>
            <a:endParaRPr lang="en-US" sz="2400" dirty="0" smtClean="0"/>
          </a:p>
          <a:p>
            <a:r>
              <a:rPr lang="en-US" sz="2400" dirty="0" smtClean="0"/>
              <a:t>Quadrature Phase Shift Keying (QPSK) is the better solution:</a:t>
            </a:r>
            <a:endParaRPr lang="en-US" sz="2400" dirty="0" smtClean="0"/>
          </a:p>
          <a:p>
            <a:pPr lvl="1"/>
            <a:r>
              <a:rPr lang="en-US" sz="2400" dirty="0" smtClean="0"/>
              <a:t>Using 45</a:t>
            </a:r>
            <a:r>
              <a:rPr lang="en-US" sz="2400" baseline="30000" dirty="0" smtClean="0"/>
              <a:t>o</a:t>
            </a:r>
            <a:r>
              <a:rPr lang="en-US" sz="2400" dirty="0" smtClean="0"/>
              <a:t>, 135</a:t>
            </a:r>
            <a:r>
              <a:rPr lang="en-US" sz="2400" baseline="30000" dirty="0" smtClean="0"/>
              <a:t>o</a:t>
            </a:r>
            <a:r>
              <a:rPr lang="en-US" sz="2400" dirty="0" smtClean="0"/>
              <a:t>, 225</a:t>
            </a:r>
            <a:r>
              <a:rPr lang="en-US" sz="2400" baseline="30000" dirty="0" smtClean="0"/>
              <a:t>o</a:t>
            </a:r>
            <a:r>
              <a:rPr lang="en-US" sz="2400" dirty="0" smtClean="0"/>
              <a:t>, and 315</a:t>
            </a:r>
            <a:r>
              <a:rPr lang="en-US" sz="2400" baseline="30000" dirty="0" smtClean="0"/>
              <a:t>o  </a:t>
            </a:r>
            <a:r>
              <a:rPr lang="en-US" sz="2400" dirty="0" smtClean="0"/>
              <a:t>to transmit 2 bits of information per symbol.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Passband Transmission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3900529"/>
            <a:ext cx="6643659" cy="101523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Constellation Diagram </a:t>
            </a:r>
            <a:br>
              <a:rPr lang="en-US" sz="18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8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QPSK. </a:t>
            </a:r>
            <a:r>
              <a:rPr lang="pt-BR" sz="18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QAM-16. </a:t>
            </a:r>
            <a:r>
              <a:rPr lang="pt-BR" sz="18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 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QAM-64.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40" y="1257520"/>
            <a:ext cx="5766015" cy="2153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It is important to note that the Constellation graphs of the previous slide does not tell how to assign the codes to each combination.</a:t>
            </a:r>
            <a:endParaRPr lang="en-US" sz="2000" dirty="0" smtClean="0"/>
          </a:p>
          <a:p>
            <a:r>
              <a:rPr lang="en-US" sz="2000" dirty="0" smtClean="0"/>
              <a:t>Example:</a:t>
            </a:r>
            <a:endParaRPr lang="en-US" sz="2000" dirty="0" smtClean="0"/>
          </a:p>
          <a:p>
            <a:pPr lvl="1"/>
            <a:r>
              <a:rPr lang="en-US" sz="2000" dirty="0" smtClean="0"/>
              <a:t>With QAM-16 if one symbol stood for 0111 and the neighboring symbol stood for 1000 – if the receiver mistakenly picks the adjacent symbol it will cause all of the bits to be wrong.</a:t>
            </a:r>
            <a:endParaRPr lang="en-US" sz="2000" dirty="0" smtClean="0"/>
          </a:p>
          <a:p>
            <a:pPr lvl="1"/>
            <a:r>
              <a:rPr lang="en-US" sz="2000" dirty="0" smtClean="0"/>
              <a:t>A better coding scheme will allow adjacent symbols to have only one bit difference (Gray Code)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Passband</a:t>
            </a:r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 Transmission</a:t>
            </a:r>
            <a:endParaRPr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Gray-coded QAM-16.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305" y="1257520"/>
            <a:ext cx="5209895" cy="2597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Division Multiplexing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1286510"/>
            <a:ext cx="7543800" cy="3489960"/>
          </a:xfrm>
        </p:spPr>
        <p:txBody>
          <a:bodyPr/>
          <a:lstStyle/>
          <a:p>
            <a:r>
              <a:rPr lang="en-US" sz="2000" dirty="0" smtClean="0"/>
              <a:t>The modulation schemes allow us to send one signal to convey bits with wired or wireless communication channels.</a:t>
            </a:r>
            <a:endParaRPr lang="en-US" sz="2000" dirty="0" smtClean="0"/>
          </a:p>
          <a:p>
            <a:r>
              <a:rPr lang="en-US" sz="2000" dirty="0" smtClean="0"/>
              <a:t>It cost the same amount of money to install and maintain a high-bandwidth transmission line as a low-bandwidth between two different offices (e.g., cost is incurred in digging up a trench).</a:t>
            </a:r>
            <a:endParaRPr lang="en-US" sz="2000" dirty="0" smtClean="0"/>
          </a:p>
          <a:p>
            <a:r>
              <a:rPr lang="en-US" sz="2000" dirty="0" smtClean="0"/>
              <a:t>Multiplexing schemes have been developed to share lines among many signals:</a:t>
            </a:r>
            <a:endParaRPr lang="en-US" sz="2000" dirty="0" smtClean="0"/>
          </a:p>
          <a:p>
            <a:pPr lvl="1"/>
            <a:r>
              <a:rPr lang="en-US" sz="2000" dirty="0" smtClean="0"/>
              <a:t>Frequency Division Multiplexing (FDM).</a:t>
            </a:r>
            <a:endParaRPr lang="en-US" sz="2000" dirty="0" smtClean="0"/>
          </a:p>
          <a:p>
            <a:pPr lvl="1"/>
            <a:r>
              <a:rPr lang="en-US" sz="2000" dirty="0" smtClean="0"/>
              <a:t>Telephone networks use guard bands to perform FDM (3100 Hz bandwidth uses 4000 Hz channel).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200" y="0"/>
            <a:ext cx="6173280" cy="800240"/>
          </a:xfrm>
        </p:spPr>
        <p:txBody>
          <a:bodyPr/>
          <a:lstStyle/>
          <a:p>
            <a:pPr eaLnBrk="1" hangingPunct="1"/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Frequency Division Multiplexing (1)</a:t>
            </a:r>
            <a:endParaRPr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3829720"/>
            <a:ext cx="6643659" cy="628760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Frequency division multiplexing.</a:t>
            </a:r>
            <a:r>
              <a:rPr lang="en-US" sz="180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The original bandwidths.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The bandwidths raised in frequency.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The multiplexed channel.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320" y="685920"/>
            <a:ext cx="5194415" cy="313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Division Multiplexing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1339215"/>
            <a:ext cx="7543800" cy="3522345"/>
          </a:xfrm>
        </p:spPr>
        <p:txBody>
          <a:bodyPr/>
          <a:lstStyle/>
          <a:p>
            <a:r>
              <a:rPr lang="en-US" sz="2000" dirty="0" smtClean="0"/>
              <a:t>When sending digital data it is possible to divide spectrum efficiently without using guard bits.</a:t>
            </a:r>
            <a:endParaRPr lang="en-US" sz="2000" dirty="0" smtClean="0"/>
          </a:p>
          <a:p>
            <a:r>
              <a:rPr lang="en-US" sz="2000" dirty="0" smtClean="0"/>
              <a:t>Orthogonal Frequency Division Multiplexing (OFDM) – the channel bandwidth is divided into many subcarriers that independently send data.</a:t>
            </a:r>
            <a:endParaRPr lang="en-US" sz="2000" dirty="0" smtClean="0"/>
          </a:p>
          <a:p>
            <a:pPr lvl="1"/>
            <a:r>
              <a:rPr lang="en-US" sz="2000" dirty="0" smtClean="0"/>
              <a:t>Subcarriers are packed tightly together in the frequency domain.</a:t>
            </a:r>
            <a:endParaRPr lang="en-US" sz="2000" dirty="0" smtClean="0"/>
          </a:p>
          <a:p>
            <a:pPr lvl="1"/>
            <a:r>
              <a:rPr lang="en-US" sz="2000" dirty="0" smtClean="0"/>
              <a:t>Signals from each subcarrier extend into adjacent ones. </a:t>
            </a:r>
            <a:endParaRPr lang="en-US" sz="2000" dirty="0" smtClean="0"/>
          </a:p>
          <a:p>
            <a:pPr lvl="1"/>
            <a:r>
              <a:rPr lang="en-US" sz="2000" dirty="0" smtClean="0"/>
              <a:t>Frequency response of each subcarrier is designed so that it is zero at the center of the adjacent subcarriers.</a:t>
            </a:r>
            <a:endParaRPr lang="en-US" sz="2000" dirty="0" smtClean="0"/>
          </a:p>
          <a:p>
            <a:pPr lvl="1"/>
            <a:r>
              <a:rPr lang="en-US" sz="2000" dirty="0" smtClean="0"/>
              <a:t>Sampling is done without interference from their neighbors.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Bandwidth-Limited Signals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The reason why we break down the signal into the potentially infinite sum of pure periodical signal with the frequency </a:t>
                </a:r>
                <a:r>
                  <a:rPr lang="el-GR" sz="2400" b="1" i="1" dirty="0" smtClean="0">
                    <a:solidFill>
                      <a:srgbClr val="0033CC"/>
                    </a:solidFill>
                  </a:rPr>
                  <a:t>ω</a:t>
                </a:r>
                <a:r>
                  <a:rPr lang="en-US" sz="2400" b="1" i="1" dirty="0" smtClean="0">
                    <a:solidFill>
                      <a:srgbClr val="0033CC"/>
                    </a:solidFill>
                  </a:rPr>
                  <a:t>=2</a:t>
                </a:r>
                <a:r>
                  <a:rPr lang="el-GR" sz="2400" b="1" i="1" dirty="0" smtClean="0">
                    <a:solidFill>
                      <a:srgbClr val="0033CC"/>
                    </a:solidFill>
                  </a:rPr>
                  <a:t>π</a:t>
                </a:r>
                <a:r>
                  <a:rPr lang="en-US" sz="2400" b="1" i="1" dirty="0" err="1" smtClean="0">
                    <a:solidFill>
                      <a:srgbClr val="0033CC"/>
                    </a:solidFill>
                  </a:rPr>
                  <a:t>nf</a:t>
                </a:r>
                <a:r>
                  <a:rPr lang="en-US" sz="2400" b="1" i="1" dirty="0" smtClean="0">
                    <a:solidFill>
                      <a:srgbClr val="0033CC"/>
                    </a:solidFill>
                  </a:rPr>
                  <a:t>  </a:t>
                </a:r>
                <a:r>
                  <a:rPr lang="en-US" sz="2400" dirty="0" smtClean="0"/>
                  <a:t>is because each frequency component is affected differently by the channel.</a:t>
                </a:r>
              </a:p>
              <a:p>
                <a:r>
                  <a:rPr lang="en-US" sz="2400" dirty="0" smtClean="0"/>
                  <a:t>Example:</a:t>
                </a:r>
              </a:p>
              <a:p>
                <a:pPr lvl="1"/>
                <a:r>
                  <a:rPr lang="en-US" sz="2000" dirty="0" smtClean="0"/>
                  <a:t>ASCII </a:t>
                </a:r>
                <a:r>
                  <a:rPr lang="en-US" sz="2000" b="1" dirty="0" smtClean="0"/>
                  <a:t>b</a:t>
                </a:r>
                <a:r>
                  <a:rPr lang="en-US" sz="2000" dirty="0" smtClean="0"/>
                  <a:t> character encoded in 8-bits 01100010.</a:t>
                </a:r>
              </a:p>
              <a:p>
                <a:pPr lvl="1"/>
                <a:r>
                  <a:rPr lang="en-US" sz="2000" dirty="0" smtClean="0"/>
                  <a:t>Fourier analysis of this signal yields the coefficients: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= </m:t>
                      </m:r>
                      <m:box>
                        <m:box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0" i="1" smtClean="0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600" b="0" i="1" smtClean="0">
                                  <a:latin typeface="Cambria Math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0" i="1" smtClean="0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600" b="0" i="1" smtClean="0">
                                  <a:latin typeface="Cambria Math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0" i="1" smtClean="0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6</m:t>
                                          </m:r>
                                        </m:num>
                                        <m:den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6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/>
                                </a:rPr>
                                <m:t>cos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box>
                    </m:oMath>
                  </m:oMathPara>
                </a14:m>
                <a:endParaRPr lang="en-US" sz="1600" b="0" dirty="0" smtClean="0"/>
              </a:p>
              <a:p>
                <a:pPr marL="914400" lvl="2" indent="0">
                  <a:buNone/>
                </a:pPr>
                <a:endParaRPr lang="en-US" sz="1600" b="0" dirty="0" smtClean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= </m:t>
                      </m:r>
                      <m:box>
                        <m:box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600" b="0" i="0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0" i="1" smtClean="0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600" b="0" i="1" smtClean="0">
                                  <a:latin typeface="Cambria Math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b="0" i="1" smtClean="0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600" b="0" i="1" smtClean="0">
                                  <a:latin typeface="Cambria Math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600" b="0" i="1" smtClean="0"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</a:rPr>
                                                <m:t>6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600" b="0" i="1" smtClean="0">
                                                  <a:latin typeface="Cambria Math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fName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/>
                                    </a:rPr>
                                    <m:t>sin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⁡(</m:t>
                                  </m:r>
                                  <m:f>
                                    <m:fPr>
                                      <m:ctrlPr>
                                        <a:rPr lang="en-US" sz="16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 sz="1600" b="0" i="1" smtClean="0"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box>
                    </m:oMath>
                  </m:oMathPara>
                </a14:m>
                <a:endParaRPr lang="en-US" sz="1600" dirty="0" smtClean="0"/>
              </a:p>
              <a:p>
                <a:pPr marL="914400" lvl="2" indent="0">
                  <a:buNone/>
                </a:pPr>
                <a:endParaRPr lang="en-US" sz="1600" b="0" i="1" dirty="0" smtClean="0">
                  <a:latin typeface="Cambria Math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𝑐</m:t>
                      </m:r>
                      <m:r>
                        <a:rPr lang="en-US" sz="1600" b="0" i="1" smtClean="0">
                          <a:latin typeface="Cambria Math"/>
                        </a:rPr>
                        <m:t>=3/4</m:t>
                      </m:r>
                    </m:oMath>
                  </m:oMathPara>
                </a14:m>
                <a:endParaRPr lang="en-US" sz="1600" dirty="0" smtClean="0"/>
              </a:p>
              <a:p>
                <a:pPr marL="914400" lvl="2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132" t="-1135" r="-1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Frequency Division Multiplexing (3)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5836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Orthogonal frequency division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multiplexing (OFDM).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80" y="1200360"/>
            <a:ext cx="5823175" cy="246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Microsoft YaHei" panose="020B0503020204020204" charset="-122"/>
                <a:ea typeface="Microsoft YaHei" panose="020B0503020204020204" charset="-122"/>
              </a:rPr>
              <a:t>Time Division Multiplexing</a:t>
            </a:r>
            <a:endParaRPr lang="en-US" sz="2800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Time Division Multiplexing (TDM).</a:t>
            </a:r>
            <a:endParaRPr lang="en-US" sz="2400" dirty="0" smtClean="0"/>
          </a:p>
          <a:p>
            <a:pPr lvl="1"/>
            <a:r>
              <a:rPr lang="en-US" sz="2400" dirty="0" smtClean="0"/>
              <a:t>Round robbing of each user that uses a complete bandwidth to transmit data during the time that was allocated.</a:t>
            </a:r>
            <a:endParaRPr lang="en-US" sz="2400" dirty="0" smtClean="0"/>
          </a:p>
          <a:p>
            <a:r>
              <a:rPr lang="en-US" sz="2400" dirty="0" smtClean="0"/>
              <a:t>Used in telephone and cellular networks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Time Division Multiplexing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Time Division Multiplexing (TDM).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132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91" y="1943440"/>
            <a:ext cx="5999418" cy="125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Division Multiplexing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Code Division Multiplexing (CDM) – works in completely different way from FDM or TDM.</a:t>
            </a:r>
            <a:endParaRPr lang="en-US" sz="1500" dirty="0" smtClean="0"/>
          </a:p>
          <a:p>
            <a:pPr lvl="1"/>
            <a:r>
              <a:rPr lang="en-US" sz="1350" dirty="0" smtClean="0"/>
              <a:t>Form of a spread spectrum communication approach.</a:t>
            </a:r>
            <a:endParaRPr lang="en-US" sz="1350" dirty="0" smtClean="0"/>
          </a:p>
          <a:p>
            <a:pPr lvl="1"/>
            <a:r>
              <a:rPr lang="en-US" sz="1350" dirty="0" smtClean="0"/>
              <a:t>This CDM is better know as </a:t>
            </a:r>
            <a:r>
              <a:rPr lang="en-US" sz="1350" b="1" dirty="0" smtClean="0">
                <a:solidFill>
                  <a:srgbClr val="0033CC"/>
                </a:solidFill>
              </a:rPr>
              <a:t>CDMA</a:t>
            </a:r>
            <a:r>
              <a:rPr lang="en-US" sz="1350" dirty="0" smtClean="0"/>
              <a:t> (</a:t>
            </a:r>
            <a:r>
              <a:rPr lang="en-US" sz="1350" b="1" dirty="0" smtClean="0">
                <a:solidFill>
                  <a:srgbClr val="0033CC"/>
                </a:solidFill>
              </a:rPr>
              <a:t>Code Division Multiple Access</a:t>
            </a:r>
            <a:r>
              <a:rPr lang="en-US" sz="1350" dirty="0" smtClean="0"/>
              <a:t>).</a:t>
            </a:r>
            <a:endParaRPr lang="en-US" sz="1350" dirty="0" smtClean="0"/>
          </a:p>
          <a:p>
            <a:r>
              <a:rPr lang="en-US" sz="1500" dirty="0" smtClean="0"/>
              <a:t>TDM – Group of people communicate verbally but at different times.</a:t>
            </a:r>
            <a:endParaRPr lang="en-US" sz="1500" dirty="0"/>
          </a:p>
          <a:p>
            <a:r>
              <a:rPr lang="en-US" sz="1500" dirty="0" smtClean="0"/>
              <a:t>FDM – Group of people communicate a different pitches at the same time.</a:t>
            </a:r>
            <a:endParaRPr lang="en-US" sz="1500" dirty="0" smtClean="0"/>
          </a:p>
          <a:p>
            <a:r>
              <a:rPr lang="en-US" sz="1500" dirty="0" smtClean="0"/>
              <a:t>CDMA – Group of people communicate at the same time but using different languages. Goal is to be able to filter out the langue of choice and consider everything else as noise.</a:t>
            </a:r>
            <a:endParaRPr lang="en-US" sz="15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Division Multiplexing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9562" y="952098"/>
            <a:ext cx="5658840" cy="3223586"/>
          </a:xfrm>
        </p:spPr>
        <p:txBody>
          <a:bodyPr/>
          <a:lstStyle/>
          <a:p>
            <a:r>
              <a:rPr lang="en-US" sz="1800" dirty="0" smtClean="0"/>
              <a:t>Simplified CDMA:</a:t>
            </a:r>
            <a:endParaRPr lang="en-US" sz="1800" dirty="0" smtClean="0"/>
          </a:p>
          <a:p>
            <a:pPr lvl="1"/>
            <a:r>
              <a:rPr lang="en-US" sz="1350" dirty="0" smtClean="0"/>
              <a:t>Each bit time is subdivided into short intervals called </a:t>
            </a:r>
            <a:r>
              <a:rPr lang="en-US" sz="1350" b="1" dirty="0" smtClean="0">
                <a:solidFill>
                  <a:srgbClr val="0033CC"/>
                </a:solidFill>
              </a:rPr>
              <a:t>chips</a:t>
            </a:r>
            <a:r>
              <a:rPr lang="en-US" sz="1350" dirty="0" smtClean="0"/>
              <a:t>.</a:t>
            </a:r>
            <a:endParaRPr lang="en-US" sz="1350" dirty="0" smtClean="0"/>
          </a:p>
          <a:p>
            <a:pPr lvl="1"/>
            <a:r>
              <a:rPr lang="en-US" sz="1350" dirty="0" smtClean="0"/>
              <a:t>There are typically 64-128 chips per bit.</a:t>
            </a:r>
            <a:endParaRPr lang="en-US" sz="1350" dirty="0" smtClean="0"/>
          </a:p>
          <a:p>
            <a:pPr lvl="1"/>
            <a:r>
              <a:rPr lang="en-US" sz="1350" dirty="0" smtClean="0"/>
              <a:t>Each station is assigned a unique </a:t>
            </a:r>
            <a:r>
              <a:rPr lang="en-US" sz="1350" b="1" dirty="0" smtClean="0">
                <a:solidFill>
                  <a:srgbClr val="0033CC"/>
                </a:solidFill>
              </a:rPr>
              <a:t>m</a:t>
            </a:r>
            <a:r>
              <a:rPr lang="en-US" sz="1350" dirty="0" smtClean="0"/>
              <a:t>-bit code called a </a:t>
            </a:r>
            <a:r>
              <a:rPr lang="en-US" sz="1350" b="1" dirty="0" smtClean="0">
                <a:solidFill>
                  <a:srgbClr val="0033CC"/>
                </a:solidFill>
              </a:rPr>
              <a:t>chip sequence</a:t>
            </a:r>
            <a:r>
              <a:rPr lang="en-US" sz="1350" dirty="0" smtClean="0"/>
              <a:t>.</a:t>
            </a:r>
            <a:endParaRPr lang="en-US" sz="1350" dirty="0" smtClean="0"/>
          </a:p>
          <a:p>
            <a:pPr lvl="1"/>
            <a:r>
              <a:rPr lang="en-US" sz="1350" dirty="0" smtClean="0"/>
              <a:t>Chip sequence will be represented in parenthesis.</a:t>
            </a:r>
            <a:endParaRPr lang="en-US" sz="1350" dirty="0" smtClean="0"/>
          </a:p>
          <a:p>
            <a:pPr lvl="1"/>
            <a:r>
              <a:rPr lang="en-US" sz="1350" dirty="0" smtClean="0"/>
              <a:t>We will be using +1 and -1 to represent bits.  </a:t>
            </a:r>
            <a:endParaRPr lang="en-US" sz="1350" dirty="0" smtClean="0"/>
          </a:p>
          <a:p>
            <a:pPr lvl="1"/>
            <a:r>
              <a:rPr lang="en-US" sz="1350" dirty="0" smtClean="0"/>
              <a:t>To transmit </a:t>
            </a:r>
            <a:endParaRPr lang="en-US" sz="1350" dirty="0" smtClean="0"/>
          </a:p>
          <a:p>
            <a:pPr lvl="2"/>
            <a:r>
              <a:rPr lang="en-US" sz="1350" dirty="0" smtClean="0"/>
              <a:t>1 bit, a station sends its chip sequence.</a:t>
            </a:r>
            <a:endParaRPr lang="en-US" sz="1350" dirty="0" smtClean="0"/>
          </a:p>
          <a:p>
            <a:pPr lvl="2"/>
            <a:r>
              <a:rPr lang="en-US" sz="1350" dirty="0" smtClean="0"/>
              <a:t>0 bit, a station sends inverted chip sequence.</a:t>
            </a:r>
            <a:endParaRPr lang="en-US" sz="1350" dirty="0" smtClean="0"/>
          </a:p>
          <a:p>
            <a:pPr lvl="2"/>
            <a:r>
              <a:rPr lang="en-US" sz="1350" dirty="0" smtClean="0"/>
              <a:t>No other patterns are permitted.</a:t>
            </a:r>
            <a:endParaRPr lang="en-US" sz="1350" dirty="0" smtClean="0"/>
          </a:p>
          <a:p>
            <a:pPr lvl="1"/>
            <a:r>
              <a:rPr lang="en-US" sz="1350" dirty="0" smtClean="0"/>
              <a:t>Example m = 8 bits.</a:t>
            </a:r>
            <a:endParaRPr lang="en-US" sz="1350" dirty="0" smtClean="0"/>
          </a:p>
          <a:p>
            <a:pPr lvl="2"/>
            <a:r>
              <a:rPr lang="en-US" sz="1350" dirty="0" smtClean="0"/>
              <a:t>Station A chip sequence = (-1 -1 -1 +1 +1 -1 +1 +1)</a:t>
            </a:r>
            <a:endParaRPr lang="en-US" sz="1350" dirty="0" smtClean="0"/>
          </a:p>
          <a:p>
            <a:pPr lvl="2"/>
            <a:r>
              <a:rPr lang="en-US" sz="13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– (-1 -1 -1 +1 +1 -1 +1 +1)</a:t>
            </a:r>
            <a:endParaRPr lang="en-US" sz="13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3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 – (+1 +1 +1 -1 -1 +1 -1 -1)</a:t>
            </a:r>
            <a:endParaRPr lang="en-US" sz="13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Division Multiplexing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0820" y="1272540"/>
            <a:ext cx="6181725" cy="3223895"/>
          </a:xfrm>
        </p:spPr>
        <p:txBody>
          <a:bodyPr/>
          <a:lstStyle/>
          <a:p>
            <a:r>
              <a:rPr lang="en-US" sz="2000" dirty="0" smtClean="0"/>
              <a:t>Increasing the amount of information to be send from </a:t>
            </a:r>
            <a:r>
              <a:rPr lang="en-US" sz="2000" b="1" i="1" dirty="0" smtClean="0"/>
              <a:t>b </a:t>
            </a:r>
            <a:r>
              <a:rPr lang="en-US" sz="2000" dirty="0" smtClean="0"/>
              <a:t>bits/sec to </a:t>
            </a:r>
            <a:r>
              <a:rPr lang="en-US" sz="2000" b="1" i="1" dirty="0" err="1" smtClean="0"/>
              <a:t>mb</a:t>
            </a:r>
            <a:r>
              <a:rPr lang="en-US" sz="2000" dirty="0" smtClean="0"/>
              <a:t> bits/sec means that the bandwidth needed for CDMA is greater by a factor of m than the bandwidth needed for station using FDM.</a:t>
            </a:r>
            <a:endParaRPr lang="en-US" sz="2000" dirty="0" smtClean="0"/>
          </a:p>
          <a:p>
            <a:pPr lvl="1"/>
            <a:r>
              <a:rPr lang="en-US" sz="2000" dirty="0" smtClean="0"/>
              <a:t>If we have a 1 MHz band available for 100 stations, with FDM each one would have 10 kHz and could send at 10 kbps (assuming 1 bit per Hz).</a:t>
            </a:r>
            <a:endParaRPr lang="en-US" sz="2000" dirty="0" smtClean="0"/>
          </a:p>
          <a:p>
            <a:pPr lvl="1"/>
            <a:r>
              <a:rPr lang="en-US" sz="2000" dirty="0" smtClean="0"/>
              <a:t>With CDMA, each station uses the full 1 MHz so the chip rate is 100 chips per bit spread the station’s bit rate of 10 </a:t>
            </a:r>
            <a:r>
              <a:rPr lang="en-US" sz="2000" smtClean="0"/>
              <a:t>kbps across </a:t>
            </a:r>
            <a:r>
              <a:rPr lang="en-US" sz="2000" dirty="0" smtClean="0"/>
              <a:t>the channel.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Code Division Multiplexing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9800" y="4058360"/>
            <a:ext cx="6001800" cy="857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AutoNum type="alphaLcParenBoth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Chip sequences for four stations. 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lphaLcParenBoth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Signals the sequences represent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18" y="1829120"/>
            <a:ext cx="6238776" cy="15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CDMA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b="1" dirty="0" smtClean="0"/>
                  <a:t>S</a:t>
                </a:r>
                <a:r>
                  <a:rPr lang="en-US" sz="2400" dirty="0" smtClean="0"/>
                  <a:t> - indicates the m-chip vector for station S.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 smtClean="0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2400" b="1" i="0" smtClean="0"/>
                          <m:t>S</m:t>
                        </m:r>
                      </m:e>
                    </m:acc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dirty="0" smtClean="0"/>
                  <a:t>- indicates the negated signal.</a:t>
                </a:r>
              </a:p>
              <a:p>
                <a:r>
                  <a:rPr lang="en-US" sz="2400" dirty="0" smtClean="0"/>
                  <a:t>All paired chip sequences are </a:t>
                </a:r>
                <a:r>
                  <a:rPr lang="en-US" sz="2400" b="1" dirty="0" smtClean="0">
                    <a:solidFill>
                      <a:srgbClr val="0033CC"/>
                    </a:solidFill>
                  </a:rPr>
                  <a:t>orthogonal</a:t>
                </a:r>
                <a:r>
                  <a:rPr lang="en-US" sz="2400" dirty="0" smtClean="0"/>
                  <a:t>, meaning that:</a:t>
                </a:r>
              </a:p>
              <a:p>
                <a:pPr lvl="1"/>
                <a:r>
                  <a:rPr lang="en-US" sz="2400" b="1" dirty="0" smtClean="0">
                    <a:latin typeface="Times New Roman" pitchFamily="18" charset="0"/>
                  </a:rPr>
                  <a:t>S•T = 0 =&gt; Walsh Code </a:t>
                </a:r>
                <a:r>
                  <a:rPr lang="en-US" sz="2000" dirty="0" smtClean="0">
                    <a:latin typeface="Times New Roman" pitchFamily="18" charset="0"/>
                  </a:rPr>
                  <a:t>to produce the sequences.</a:t>
                </a:r>
                <a:endParaRPr lang="en-US" sz="2400" dirty="0" smtClean="0">
                  <a:latin typeface="Times New Roman" pitchFamily="18" charset="0"/>
                </a:endParaRPr>
              </a:p>
              <a:p>
                <a:pPr marL="457200" lvl="1" indent="0">
                  <a:buNone/>
                </a:pPr>
                <a:endParaRPr lang="en-US" sz="2400" b="1" dirty="0" smtClean="0">
                  <a:latin typeface="Times New Roman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 smtClean="0">
                          <a:latin typeface="Times New Roman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1600" b="1" dirty="0" smtClean="0">
                          <a:latin typeface="Times New Roman" pitchFamily="18" charset="0"/>
                        </a:rPr>
                        <m:t>•</m:t>
                      </m:r>
                      <m:r>
                        <m:rPr>
                          <m:nor/>
                        </m:rPr>
                        <a:rPr lang="en-US" sz="1600" b="1" dirty="0" smtClean="0">
                          <a:latin typeface="Times New Roman" pitchFamily="18" charset="0"/>
                        </a:rPr>
                        <m:t>T</m:t>
                      </m:r>
                      <m:r>
                        <a:rPr lang="en-US" sz="1600" i="1" dirty="0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600" i="1" dirty="0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 dirty="0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dirty="0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sz="1600" b="0" i="1" dirty="0" smtClean="0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dirty="0" smtClean="0">
                              <a:latin typeface="Cambria Math"/>
                              <a:ea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1600" dirty="0" smtClean="0">
                  <a:latin typeface="Times New Roman" pitchFamily="18" charset="0"/>
                </a:endParaRPr>
              </a:p>
              <a:p>
                <a:pPr lvl="1"/>
                <a:r>
                  <a:rPr lang="en-US" sz="2000" dirty="0" smtClean="0">
                    <a:latin typeface="Times New Roman" pitchFamily="18" charset="0"/>
                  </a:rPr>
                  <a:t>Note that if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1" dirty="0" smtClean="0">
                        <a:latin typeface="Times New Roman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2000" b="1" dirty="0" smtClean="0">
                        <a:latin typeface="Times New Roman" pitchFamily="18" charset="0"/>
                      </a:rPr>
                      <m:t>•</m:t>
                    </m:r>
                    <m:r>
                      <m:rPr>
                        <m:nor/>
                      </m:rPr>
                      <a:rPr lang="en-US" sz="2000" b="1" dirty="0" smtClean="0">
                        <a:latin typeface="Times New Roman" pitchFamily="18" charset="0"/>
                      </a:rPr>
                      <m:t>T</m:t>
                    </m:r>
                  </m:oMath>
                </a14:m>
                <a:r>
                  <a:rPr lang="en-US" sz="2000" dirty="0" smtClean="0">
                    <a:latin typeface="Times New Roman" pitchFamily="18" charset="0"/>
                  </a:rPr>
                  <a:t> = 0 then so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1" dirty="0" smtClean="0">
                        <a:latin typeface="Times New Roman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2000" b="1" dirty="0" smtClean="0">
                        <a:latin typeface="Times New Roman" pitchFamily="18" charset="0"/>
                      </a:rPr>
                      <m:t>•</m:t>
                    </m:r>
                    <m:acc>
                      <m:accPr>
                        <m:chr m:val="̅"/>
                        <m:ctrlPr>
                          <a:rPr lang="en-US" sz="2000" b="1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2000" b="1" dirty="0" smtClean="0">
                            <a:latin typeface="Times New Roman" pitchFamily="18" charset="0"/>
                          </a:rPr>
                          <m:t>T</m:t>
                        </m:r>
                      </m:e>
                    </m:acc>
                  </m:oMath>
                </a14:m>
                <a:r>
                  <a:rPr lang="en-US" sz="2000" dirty="0" smtClean="0">
                    <a:latin typeface="Times New Roman" pitchFamily="18" charset="0"/>
                  </a:rPr>
                  <a:t> = 0. Also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b="1" dirty="0" smtClean="0">
                        <a:latin typeface="Times New Roman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1600" b="1" dirty="0" smtClean="0">
                        <a:latin typeface="Times New Roman" pitchFamily="18" charset="0"/>
                      </a:rPr>
                      <m:t>•</m:t>
                    </m:r>
                    <m:r>
                      <m:rPr>
                        <m:nor/>
                      </m:rPr>
                      <a:rPr lang="en-US" sz="1600" b="1" i="0" dirty="0" smtClean="0">
                        <a:latin typeface="Times New Roman" pitchFamily="18" charset="0"/>
                      </a:rPr>
                      <m:t>S</m:t>
                    </m:r>
                    <m:r>
                      <a:rPr lang="en-US" sz="1600" i="1" dirty="0">
                        <a:latin typeface="Cambria Math"/>
                        <a:ea typeface="Cambria Math"/>
                      </a:rPr>
                      <m:t>≡</m:t>
                    </m:r>
                    <m:f>
                      <m:fPr>
                        <m:ctrlPr>
                          <a:rPr lang="en-US" sz="1600" i="1" dirty="0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i="1" dirty="0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=</m:t>
                        </m:r>
                      </m:e>
                    </m:nary>
                  </m:oMath>
                </a14:m>
                <a:r>
                  <a:rPr lang="en-US" sz="16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i="1" dirty="0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600" b="0" i="1" dirty="0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dirty="0" smtClean="0">
                                    <a:latin typeface="Cambria Math"/>
                                    <a:ea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600" b="0" i="1" dirty="0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en-US" sz="1600" i="1" dirty="0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i="1" dirty="0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dirty="0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dirty="0" smtClean="0">
                                    <a:latin typeface="Cambria Math"/>
                                    <a:ea typeface="Cambria Math"/>
                                  </a:rPr>
                                  <m:t>∓1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dirty="0" smtClean="0">
                            <a:latin typeface="Cambria Math"/>
                            <a:ea typeface="Cambria Math"/>
                          </a:rPr>
                          <m:t>=</m:t>
                        </m:r>
                      </m:e>
                    </m:nary>
                  </m:oMath>
                </a14:m>
                <a:r>
                  <a:rPr lang="en-US" sz="1600" dirty="0" smtClean="0">
                    <a:latin typeface="Times New Roman" pitchFamily="18" charset="0"/>
                  </a:rPr>
                  <a:t> 1, and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b="1" dirty="0" smtClean="0">
                        <a:latin typeface="Times New Roman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1600" b="1" dirty="0" smtClean="0">
                        <a:latin typeface="Times New Roman" pitchFamily="18" charset="0"/>
                      </a:rPr>
                      <m:t>•</m:t>
                    </m:r>
                    <m:r>
                      <m:rPr>
                        <m:nor/>
                      </m:rPr>
                      <a:rPr lang="en-US" sz="1600" b="1" i="0" dirty="0" smtClean="0">
                        <a:latin typeface="Times New Roman" pitchFamily="18" charset="0"/>
                      </a:rPr>
                      <m:t>S</m:t>
                    </m:r>
                    <m:r>
                      <a:rPr lang="en-US" sz="1600" i="1" dirty="0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sz="1600" b="0" i="0" dirty="0" smtClean="0">
                        <a:latin typeface="Cambria Math"/>
                        <a:ea typeface="Cambria Math"/>
                      </a:rPr>
                      <m:t>+</m:t>
                    </m:r>
                  </m:oMath>
                </a14:m>
                <a:r>
                  <a:rPr lang="en-US" sz="1600" dirty="0" smtClean="0">
                    <a:latin typeface="Times New Roman" pitchFamily="18" charset="0"/>
                  </a:rPr>
                  <a:t>1</a:t>
                </a:r>
              </a:p>
              <a:p>
                <a:pPr marL="457200" lvl="1" indent="0">
                  <a:buNone/>
                </a:pPr>
                <a:endParaRPr lang="en-US" sz="1600" dirty="0" smtClean="0">
                  <a:latin typeface="Times New Roman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1600" dirty="0">
                    <a:latin typeface="Times New Roman" pitchFamily="18" charset="0"/>
                  </a:rPr>
                  <a:t>	</a:t>
                </a:r>
                <a:endParaRPr lang="en-US" sz="1600" dirty="0" smtClean="0">
                  <a:latin typeface="Times New Roman" pitchFamily="18" charset="0"/>
                </a:endParaRPr>
              </a:p>
              <a:p>
                <a:pPr lvl="1"/>
                <a:endParaRPr lang="en-US" sz="1600" dirty="0"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132" t="-1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Code Division Multiplexing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9800" y="4058360"/>
            <a:ext cx="6001800" cy="857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AutoNum type="alphaLcParenBoth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Six examples of transmissions. 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lphaLcParenBoth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Recovery of station C’s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38" y="1771960"/>
            <a:ext cx="6635323" cy="160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Switched Telephone System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200" y="228640"/>
            <a:ext cx="6173280" cy="592868"/>
          </a:xfrm>
        </p:spPr>
        <p:txBody>
          <a:bodyPr/>
          <a:lstStyle/>
          <a:p>
            <a:r>
              <a:rPr lang="en-US" dirty="0" smtClean="0"/>
              <a:t>Bandwidth-Limited Signals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041980"/>
                <a:ext cx="7543800" cy="512489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  <m:sub/>
                          <m:sup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 smtClean="0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  <m:sub/>
                          <m:sup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sz="20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000" dirty="0" smtClean="0"/>
                  <a:t> - amplitudes of the terms</a:t>
                </a:r>
              </a:p>
              <a:p>
                <a:r>
                  <a:rPr lang="en-US" sz="2000" dirty="0" smtClean="0"/>
                  <a:t>Amplitude squares are proportional to the energy of the corresponding signal that is being transmitted.</a:t>
                </a:r>
              </a:p>
              <a:p>
                <a:r>
                  <a:rPr lang="en-US" sz="2000" dirty="0" smtClean="0"/>
                  <a:t>No transmission occurs without some loss of power.</a:t>
                </a:r>
              </a:p>
              <a:p>
                <a:r>
                  <a:rPr lang="en-US" sz="2000" dirty="0" smtClean="0"/>
                  <a:t>If all the Fourier components were equally diminished the resulting signal would be reduced in amplitude but not distorted.</a:t>
                </a:r>
              </a:p>
              <a:p>
                <a:r>
                  <a:rPr lang="en-US" sz="2000" dirty="0" smtClean="0"/>
                  <a:t>This is not the case.</a:t>
                </a:r>
              </a:p>
              <a:p>
                <a:pPr lvl="1"/>
                <a:r>
                  <a:rPr lang="en-US" sz="1800" dirty="0" smtClean="0"/>
                  <a:t>For a wire the amplitudes are transmitted mostly undiminished up to some frequency </a:t>
                </a:r>
                <a:r>
                  <a:rPr lang="en-US" sz="1800" b="1" i="1" dirty="0" smtClean="0">
                    <a:latin typeface="Times New Roman" pitchFamily="18" charset="0"/>
                  </a:rPr>
                  <a:t>f</a:t>
                </a:r>
                <a:r>
                  <a:rPr lang="en-US" sz="1800" b="1" i="1" baseline="-25000" dirty="0" smtClean="0">
                    <a:latin typeface="Times New Roman" pitchFamily="18" charset="0"/>
                  </a:rPr>
                  <a:t>c</a:t>
                </a:r>
                <a:r>
                  <a:rPr lang="en-US" sz="1800" dirty="0" smtClean="0"/>
                  <a:t>.</a:t>
                </a:r>
              </a:p>
              <a:p>
                <a:pPr lvl="1"/>
                <a:r>
                  <a:rPr lang="en-US" sz="1800" b="1" dirty="0" smtClean="0">
                    <a:solidFill>
                      <a:srgbClr val="0033CC"/>
                    </a:solidFill>
                  </a:rPr>
                  <a:t>Bandwidth</a:t>
                </a:r>
                <a:r>
                  <a:rPr lang="en-US" sz="1800" dirty="0" smtClean="0"/>
                  <a:t> is the range of frequencies without being attenuated. </a:t>
                </a:r>
              </a:p>
              <a:p>
                <a:pPr lvl="1"/>
                <a:r>
                  <a:rPr lang="en-US" sz="1800" dirty="0" smtClean="0"/>
                  <a:t>In practice the quoted bandwidth is from 0 to the frequency at which the received power has fallen by half.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99800" y="781622"/>
                <a:ext cx="5658840" cy="3844341"/>
              </a:xfrm>
              <a:blipFill rotWithShape="1">
                <a:blip r:embed="rId1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400" y="235785"/>
            <a:ext cx="6859200" cy="85740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The Public Switched Telephone Network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556" y="1525458"/>
            <a:ext cx="6022044" cy="339030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Structure of the telephone system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Local loop: modems, ADSL, and fiber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Trunks and multiplexing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0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Structure of the Telephone System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1520" y="3944040"/>
            <a:ext cx="5030080" cy="857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AutoNum type="alphaLcParenBoth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Fully interconnected network.   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lphaLcParenBoth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Centralized switch.   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lphaLcParenBoth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Two-level hierarchy.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40" y="1371840"/>
            <a:ext cx="5850564" cy="205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Structure of the Telephone System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 typical circuit route for a long-distance call.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1793786" y="1764815"/>
          <a:ext cx="5556428" cy="1614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67" name="Image" r:id="rId1" imgW="25400000" imgH="7378700" progId="Photoshop.Image.10">
                  <p:embed/>
                </p:oleObj>
              </mc:Choice>
              <mc:Fallback>
                <p:oleObj name="Image" r:id="rId1" imgW="25400000" imgH="7378700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786" y="1764815"/>
                        <a:ext cx="5556428" cy="16147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400" y="235785"/>
            <a:ext cx="6859200" cy="85740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Structure of the Telephone System (3)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9620" y="1314680"/>
            <a:ext cx="6420973" cy="339030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Major Components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alibri" panose="020F0502020204030204" charset="0"/>
              <a:buAutoNum type="arabicPeriod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Local loops analog twisted pairs to houses, businesses).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alibri" panose="020F0502020204030204" charset="0"/>
              <a:buAutoNum type="arabicPeriod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Trunks (digital fiber optic links between switching offices).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alibri" panose="020F0502020204030204" charset="0"/>
              <a:buAutoNum type="arabicPeriod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Switching offices (calls are moved from one trunk to another).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27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200" y="0"/>
            <a:ext cx="6173280" cy="80024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The Hierarchy of Telephone System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58360"/>
            <a:ext cx="6643659" cy="1086040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The relationship of LATAs, LECs, and IXCs.  Circles are LEC switching offices.   Hexagons belong to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IXC whose number is in it.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30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600" y="800240"/>
            <a:ext cx="4790723" cy="2806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Telephone Modems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3658240"/>
            <a:ext cx="6643659" cy="1257520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Use of both analog and digital transmission for  computer-to-computer call.  Conversion done by modems and codecs.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32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085" y="1378180"/>
            <a:ext cx="6404301" cy="200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Digital Subscriber Lines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17268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Bandwidth versus distance over Category 3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UTP for DSL.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34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98" y="1257520"/>
            <a:ext cx="5232521" cy="270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Digital Subscriber Lines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115520"/>
            <a:ext cx="6643659" cy="80024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of ADSL using discrete </a:t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multitone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modulation.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37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48" y="1600480"/>
            <a:ext cx="6262592" cy="1668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Digital Subscriber Lines (3)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401320"/>
            <a:ext cx="6643659" cy="51444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 typical ADSL equipment configuration.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938" y="1082468"/>
            <a:ext cx="5180125" cy="297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Fiber To The Home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Passive optical network for Fiber To The Home.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42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60421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20" y="1511168"/>
            <a:ext cx="6239966" cy="222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200" y="228640"/>
            <a:ext cx="6173280" cy="592868"/>
          </a:xfrm>
        </p:spPr>
        <p:txBody>
          <a:bodyPr/>
          <a:lstStyle/>
          <a:p>
            <a:r>
              <a:rPr lang="en-US" dirty="0" smtClean="0"/>
              <a:t>Bandwidth-Limited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9800" y="781622"/>
            <a:ext cx="5658840" cy="3844341"/>
          </a:xfrm>
        </p:spPr>
        <p:txBody>
          <a:bodyPr/>
          <a:lstStyle/>
          <a:p>
            <a:r>
              <a:rPr lang="en-US" sz="1500" dirty="0" smtClean="0"/>
              <a:t>Example: </a:t>
            </a:r>
            <a:endParaRPr lang="en-US" sz="1500" dirty="0" smtClean="0"/>
          </a:p>
          <a:p>
            <a:pPr lvl="1"/>
            <a:r>
              <a:rPr lang="en-US" sz="1200" dirty="0" smtClean="0"/>
              <a:t>Filters are commonly used to limit the bandwidth of a signal.</a:t>
            </a:r>
            <a:endParaRPr lang="en-US" sz="1200" dirty="0" smtClean="0"/>
          </a:p>
          <a:p>
            <a:pPr lvl="1"/>
            <a:r>
              <a:rPr lang="en-US" sz="1200" dirty="0" smtClean="0"/>
              <a:t>802.11 wireless channels are allowed signals up to (roughly) 20 MHz</a:t>
            </a:r>
            <a:endParaRPr lang="en-US" sz="1200" dirty="0" smtClean="0"/>
          </a:p>
          <a:p>
            <a:pPr lvl="1"/>
            <a:r>
              <a:rPr lang="en-US" sz="1200" dirty="0" smtClean="0"/>
              <a:t>Analog TV channels occupy 6 MHz each.</a:t>
            </a:r>
            <a:endParaRPr lang="en-US" sz="1200" dirty="0" smtClean="0"/>
          </a:p>
          <a:p>
            <a:pPr lvl="1"/>
            <a:endParaRPr lang="en-US" sz="1200" dirty="0"/>
          </a:p>
          <a:p>
            <a:r>
              <a:rPr lang="en-US" sz="1500" b="1" dirty="0" smtClean="0">
                <a:solidFill>
                  <a:srgbClr val="0033CC"/>
                </a:solidFill>
              </a:rPr>
              <a:t>Baseband</a:t>
            </a:r>
            <a:r>
              <a:rPr lang="en-US" sz="1500" dirty="0" smtClean="0"/>
              <a:t> – signal that run from 0 to a maximum frequency allowed.</a:t>
            </a:r>
            <a:endParaRPr lang="en-US" sz="1500" dirty="0" smtClean="0"/>
          </a:p>
          <a:p>
            <a:r>
              <a:rPr lang="en-US" sz="1500" b="1" dirty="0" err="1" smtClean="0">
                <a:solidFill>
                  <a:srgbClr val="0033CC"/>
                </a:solidFill>
              </a:rPr>
              <a:t>Passband</a:t>
            </a:r>
            <a:r>
              <a:rPr lang="en-US" sz="1500" dirty="0" smtClean="0"/>
              <a:t> – signal that are shifted in frequency to occupy the higher range but of equal bandwidth as a baseband.</a:t>
            </a:r>
            <a:endParaRPr lang="en-US" sz="1500" dirty="0" smtClean="0"/>
          </a:p>
          <a:p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Digitizing Voice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Frequency Division Multiplexing (FDM) was used for many years to multiplex 4k Hz voice channels.</a:t>
            </a:r>
            <a:endParaRPr lang="en-US" sz="1500" dirty="0" smtClean="0"/>
          </a:p>
          <a:p>
            <a:pPr lvl="1"/>
            <a:r>
              <a:rPr lang="en-US" sz="1350" dirty="0" smtClean="0"/>
              <a:t>12 calls (60 kHz – 108 kHz) make a </a:t>
            </a:r>
            <a:r>
              <a:rPr lang="en-US" sz="1350" b="1" dirty="0" smtClean="0">
                <a:solidFill>
                  <a:srgbClr val="0033CC"/>
                </a:solidFill>
              </a:rPr>
              <a:t>group</a:t>
            </a:r>
            <a:endParaRPr lang="en-US" sz="1350" b="1" dirty="0" smtClean="0">
              <a:solidFill>
                <a:srgbClr val="0033CC"/>
              </a:solidFill>
            </a:endParaRPr>
          </a:p>
          <a:p>
            <a:pPr lvl="1"/>
            <a:r>
              <a:rPr lang="en-US" sz="1350" dirty="0" smtClean="0"/>
              <a:t>5 groups (60 calls) make a </a:t>
            </a:r>
            <a:r>
              <a:rPr lang="en-US" sz="1350" b="1" dirty="0" err="1" smtClean="0">
                <a:solidFill>
                  <a:srgbClr val="0033CC"/>
                </a:solidFill>
              </a:rPr>
              <a:t>supergroup</a:t>
            </a:r>
            <a:endParaRPr lang="en-US" sz="1350" b="1" dirty="0" smtClean="0">
              <a:solidFill>
                <a:srgbClr val="0033CC"/>
              </a:solidFill>
            </a:endParaRPr>
          </a:p>
          <a:p>
            <a:pPr lvl="1"/>
            <a:r>
              <a:rPr lang="en-US" sz="1350" b="1" dirty="0" smtClean="0">
                <a:solidFill>
                  <a:srgbClr val="0033CC"/>
                </a:solidFill>
              </a:rPr>
              <a:t>FDM requires analog circuitry.</a:t>
            </a:r>
            <a:endParaRPr lang="en-US" sz="1350" b="1" dirty="0" smtClean="0"/>
          </a:p>
          <a:p>
            <a:r>
              <a:rPr lang="en-US" sz="1500" dirty="0" smtClean="0"/>
              <a:t>Time Division Multiplexing (TDM) </a:t>
            </a:r>
            <a:endParaRPr lang="en-US" sz="1500" dirty="0" smtClean="0"/>
          </a:p>
          <a:p>
            <a:pPr lvl="1"/>
            <a:r>
              <a:rPr lang="en-US" sz="1350" dirty="0" smtClean="0"/>
              <a:t>Can be handled entirely by digital electronics.</a:t>
            </a:r>
            <a:endParaRPr lang="en-US" sz="1350" dirty="0" smtClean="0"/>
          </a:p>
          <a:p>
            <a:pPr lvl="1"/>
            <a:r>
              <a:rPr lang="en-US" sz="1350" dirty="0" smtClean="0"/>
              <a:t>Conversion is needed from analog to digital in the end office.</a:t>
            </a:r>
            <a:endParaRPr lang="en-US" sz="1350" dirty="0" smtClean="0"/>
          </a:p>
          <a:p>
            <a:pPr lvl="1"/>
            <a:r>
              <a:rPr lang="en-US" sz="1350" dirty="0" smtClean="0"/>
              <a:t>Digitalization is carried out at the end office by the </a:t>
            </a:r>
            <a:r>
              <a:rPr lang="en-US" sz="1350" b="1" dirty="0" smtClean="0">
                <a:solidFill>
                  <a:srgbClr val="0033CC"/>
                </a:solidFill>
              </a:rPr>
              <a:t>codec sampling 8000 samples per second (125 </a:t>
            </a:r>
            <a:r>
              <a:rPr lang="el-GR" sz="1350" b="1" dirty="0" smtClean="0">
                <a:solidFill>
                  <a:srgbClr val="0033CC"/>
                </a:solidFill>
              </a:rPr>
              <a:t>μ</a:t>
            </a:r>
            <a:r>
              <a:rPr lang="en-US" sz="1350" b="1" dirty="0" smtClean="0">
                <a:solidFill>
                  <a:srgbClr val="0033CC"/>
                </a:solidFill>
              </a:rPr>
              <a:t>sec/sample).</a:t>
            </a:r>
            <a:endParaRPr lang="en-US" sz="1350" b="1" dirty="0" smtClean="0">
              <a:solidFill>
                <a:srgbClr val="0033CC"/>
              </a:solidFill>
            </a:endParaRPr>
          </a:p>
          <a:p>
            <a:pPr lvl="1"/>
            <a:r>
              <a:rPr lang="en-US" sz="1350" b="1" dirty="0" smtClean="0">
                <a:solidFill>
                  <a:srgbClr val="0033CC"/>
                </a:solidFill>
              </a:rPr>
              <a:t>PCM (Pulse Code Modulation) - Data rate of uncompressed voice-grade telephone call is 8 bits every 125 </a:t>
            </a:r>
            <a:r>
              <a:rPr lang="el-GR" sz="1350" b="1" dirty="0" smtClean="0">
                <a:solidFill>
                  <a:srgbClr val="0033CC"/>
                </a:solidFill>
              </a:rPr>
              <a:t>μ</a:t>
            </a:r>
            <a:r>
              <a:rPr lang="en-US" sz="1350" b="1" dirty="0" smtClean="0">
                <a:solidFill>
                  <a:srgbClr val="0033CC"/>
                </a:solidFill>
              </a:rPr>
              <a:t>sec or 64 kbps</a:t>
            </a:r>
            <a:endParaRPr lang="en-US" sz="1350" b="1" dirty="0">
              <a:solidFill>
                <a:srgbClr val="0033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2051-08AD-41AD-923D-7971FB8C1AD2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6212-3F15-47DD-B46B-51CD455026DC}" type="slidenum">
              <a:rPr lang="en-US" sz="900"/>
            </a:fld>
            <a:endParaRPr lang="en-US" sz="900"/>
          </a:p>
        </p:txBody>
      </p:sp>
      <p:sp>
        <p:nvSpPr>
          <p:cNvPr id="952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550"/>
              <a:t>Digital Telephone Communication System</a:t>
            </a:r>
            <a:endParaRPr lang="en-US" sz="2550"/>
          </a:p>
        </p:txBody>
      </p:sp>
      <p:pic>
        <p:nvPicPr>
          <p:cNvPr id="952323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1" cstate="print"/>
          <a:srcRect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Uniform Quantization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90CC-443D-4A98-8C71-FC0F7FBE9393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F73A3-30C0-4B35-A938-9BDB76E120D3}" type="slidenum">
              <a:rPr lang="en-US" sz="900"/>
            </a:fld>
            <a:endParaRPr lang="en-US" sz="900"/>
          </a:p>
        </p:txBody>
      </p:sp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Fundamentals</a:t>
            </a:r>
            <a:endParaRPr lang="en-US"/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50"/>
              <a:t>Scalar Quantization Example:</a:t>
            </a:r>
            <a:endParaRPr lang="en-US" sz="1650"/>
          </a:p>
          <a:p>
            <a:pPr lvl="1"/>
            <a:r>
              <a:rPr lang="en-US" sz="1500"/>
              <a:t>Assume there M=4 reconstruction levels.</a:t>
            </a:r>
            <a:endParaRPr lang="en-US" sz="1500"/>
          </a:p>
          <a:p>
            <a:pPr lvl="1"/>
            <a:r>
              <a:rPr lang="en-US" sz="1500"/>
              <a:t>Amplitude of the input signal x[n] falls in the range of [0,1]</a:t>
            </a:r>
            <a:endParaRPr lang="en-US" sz="1500"/>
          </a:p>
          <a:p>
            <a:pPr lvl="1"/>
            <a:r>
              <a:rPr lang="en-US" sz="1500"/>
              <a:t>Decision levels and Reconstruction levels are equally spaced:</a:t>
            </a:r>
            <a:endParaRPr lang="en-US" sz="1500"/>
          </a:p>
          <a:p>
            <a:pPr lvl="2"/>
            <a:r>
              <a:rPr lang="en-US" sz="1425"/>
              <a:t>Decision levels are [0,1/4,1/2,3/4,1]</a:t>
            </a:r>
            <a:endParaRPr lang="en-US" sz="1425"/>
          </a:p>
          <a:p>
            <a:pPr lvl="2"/>
            <a:r>
              <a:rPr lang="en-US" sz="1425"/>
              <a:t>Reconstruction levels assumed to be [0,1/8,3/8,5/8,7/8]</a:t>
            </a:r>
            <a:endParaRPr lang="en-US" sz="1425"/>
          </a:p>
          <a:p>
            <a:pPr lvl="1"/>
            <a:r>
              <a:rPr lang="en-US" sz="1500"/>
              <a:t>Figure 12.4 in the next slide.</a:t>
            </a:r>
            <a:endParaRPr lang="en-US"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6A5C5-0D9E-4AE2-B2C5-B1CFCC8BFEDA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4B6EC-71B9-406C-B659-B94CD65C740E}" type="slidenum">
              <a:rPr lang="en-US" sz="900"/>
            </a:fld>
            <a:endParaRPr lang="en-US" sz="900"/>
          </a:p>
        </p:txBody>
      </p:sp>
      <p:sp>
        <p:nvSpPr>
          <p:cNvPr id="98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550"/>
              <a:t>Example of Uniform 2-bit Quantizer</a:t>
            </a:r>
            <a:endParaRPr lang="en-US" sz="2550"/>
          </a:p>
        </p:txBody>
      </p:sp>
      <p:pic>
        <p:nvPicPr>
          <p:cNvPr id="980995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1" cstate="print"/>
          <a:srcRect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</a:t>
            </a:r>
            <a:r>
              <a:rPr lang="en-US" smtClean="0"/>
              <a:t>Quantization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18E-CF84-4702-AD81-7E35641E3B17}" type="datetime3">
              <a:rPr lang="en-US" sz="900" smtClean="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mtClean="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AA6B-AE84-480F-8CB4-57E0958E6E53}" type="slidenum">
              <a:rPr lang="en-US" sz="900" smtClean="0"/>
            </a:fld>
            <a:endParaRPr lang="en-US" sz="900"/>
          </a:p>
        </p:txBody>
      </p:sp>
      <p:pic>
        <p:nvPicPr>
          <p:cNvPr id="1186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84510" y="1086040"/>
            <a:ext cx="4567835" cy="34296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Uniform Quantization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18E-CF84-4702-AD81-7E35641E3B17}" type="datetime3">
              <a:rPr lang="en-US" sz="900" smtClean="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mtClean="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AA6B-AE84-480F-8CB4-57E0958E6E53}" type="slidenum">
              <a:rPr lang="en-US" sz="900" smtClean="0"/>
            </a:fld>
            <a:endParaRPr lang="en-US" sz="900"/>
          </a:p>
        </p:txBody>
      </p:sp>
      <p:pic>
        <p:nvPicPr>
          <p:cNvPr id="1187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84510" y="1086040"/>
            <a:ext cx="4567835" cy="34296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1943-3125-4FD6-A0D0-D44782A80431}" type="datetime3">
              <a:rPr lang="en-US" sz="900"/>
            </a:fld>
            <a:endParaRPr lang="en-US" sz="90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CDC25-5106-487F-A04F-2050F822019F}" type="slidenum">
              <a:rPr lang="en-US" sz="900"/>
            </a:fld>
            <a:endParaRPr lang="en-US" sz="900"/>
          </a:p>
        </p:txBody>
      </p:sp>
      <p:sp>
        <p:nvSpPr>
          <p:cNvPr id="98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 Quantizer</a:t>
            </a:r>
            <a:endParaRPr lang="en-US"/>
          </a:p>
        </p:txBody>
      </p:sp>
      <p:sp>
        <p:nvSpPr>
          <p:cNvPr id="98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500"/>
              <a:t>A uniform quantizer is one whose decision and reconstruction levels are uniformly spaced. Specifically:</a:t>
            </a: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500">
                <a:sym typeface="Symbol" panose="05050102010706020507" pitchFamily="18" charset="2"/>
              </a:rPr>
              <a:t> is the step size equal to the spacing between two consecutive  decision levels which is the same spacing between two consecutive reconstruction levels (Exercise 12.1).</a:t>
            </a:r>
            <a:endParaRPr lang="en-US" sz="150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sz="1500">
                <a:sym typeface="Symbol" panose="05050102010706020507" pitchFamily="18" charset="2"/>
              </a:rPr>
              <a:t>Each reconstruction level is attached a </a:t>
            </a:r>
            <a:r>
              <a:rPr lang="en-US" sz="1500" b="1" i="1">
                <a:solidFill>
                  <a:srgbClr val="FF0000"/>
                </a:solidFill>
                <a:sym typeface="Symbol" panose="05050102010706020507" pitchFamily="18" charset="2"/>
              </a:rPr>
              <a:t>symbol</a:t>
            </a:r>
            <a:r>
              <a:rPr lang="en-US" sz="1500">
                <a:sym typeface="Symbol" panose="05050102010706020507" pitchFamily="18" charset="2"/>
              </a:rPr>
              <a:t> – the </a:t>
            </a:r>
            <a:r>
              <a:rPr lang="en-US" sz="1500" b="1" i="1">
                <a:solidFill>
                  <a:srgbClr val="FF0000"/>
                </a:solidFill>
                <a:sym typeface="Symbol" panose="05050102010706020507" pitchFamily="18" charset="2"/>
              </a:rPr>
              <a:t>codeword</a:t>
            </a:r>
            <a:r>
              <a:rPr lang="en-US" sz="1500">
                <a:sym typeface="Symbol" panose="05050102010706020507" pitchFamily="18" charset="2"/>
              </a:rPr>
              <a:t>. Binary numbers typically used to represent the quantized samples (Figure 12.4).</a:t>
            </a:r>
            <a:endParaRPr lang="en-US" sz="1500">
              <a:sym typeface="Symbol" panose="05050102010706020507" pitchFamily="18" charset="2"/>
            </a:endParaRPr>
          </a:p>
        </p:txBody>
      </p:sp>
      <p:graphicFrame>
        <p:nvGraphicFramePr>
          <p:cNvPr id="982020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090603" y="1832979"/>
          <a:ext cx="2943740" cy="115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9" name="Equation" r:id="rId1" imgW="1612900" imgH="635000" progId="Equation.3">
                  <p:embed/>
                </p:oleObj>
              </mc:Choice>
              <mc:Fallback>
                <p:oleObj name="Equation" r:id="rId1" imgW="1612900" imgH="635000" progId="Equation.3">
                  <p:embed/>
                  <p:pic>
                    <p:nvPicPr>
                      <p:cNvPr id="0" name="图片 1003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603" y="1832979"/>
                        <a:ext cx="2943740" cy="1158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2A582-961A-4ECC-B394-C09395C732D1}" type="datetime3">
              <a:rPr lang="en-US" sz="900"/>
            </a:fld>
            <a:endParaRPr lang="en-US" sz="90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D46FE-AD3C-479F-9FCA-E938D7A212BC}" type="slidenum">
              <a:rPr lang="en-US" sz="900"/>
            </a:fld>
            <a:endParaRPr lang="en-US" sz="900"/>
          </a:p>
        </p:txBody>
      </p:sp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 Quantizer</a:t>
            </a:r>
            <a:endParaRPr lang="en-US"/>
          </a:p>
        </p:txBody>
      </p:sp>
      <p:sp>
        <p:nvSpPr>
          <p:cNvPr id="98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350" b="1" i="1" dirty="0">
                <a:solidFill>
                  <a:srgbClr val="FF0000"/>
                </a:solidFill>
              </a:rPr>
              <a:t>Codebook</a:t>
            </a:r>
            <a:r>
              <a:rPr lang="en-US" sz="1350" dirty="0"/>
              <a:t>: Collection of </a:t>
            </a:r>
            <a:r>
              <a:rPr lang="en-US" sz="1350" dirty="0" err="1"/>
              <a:t>codewords</a:t>
            </a:r>
            <a:r>
              <a:rPr lang="en-US" sz="1350" dirty="0"/>
              <a:t>.</a:t>
            </a:r>
            <a:endParaRPr lang="en-US" sz="1350" dirty="0"/>
          </a:p>
          <a:p>
            <a:pPr>
              <a:lnSpc>
                <a:spcPct val="90000"/>
              </a:lnSpc>
            </a:pPr>
            <a:r>
              <a:rPr lang="en-US" sz="1350" dirty="0"/>
              <a:t>In general with B-bit binary codebook there are 2</a:t>
            </a:r>
            <a:r>
              <a:rPr lang="en-US" sz="1350" baseline="30000" dirty="0"/>
              <a:t>B</a:t>
            </a:r>
            <a:r>
              <a:rPr lang="en-US" sz="1350" dirty="0"/>
              <a:t> different quantization (or reconstruction) levels.</a:t>
            </a:r>
            <a:endParaRPr lang="en-US" sz="1350" dirty="0"/>
          </a:p>
          <a:p>
            <a:pPr>
              <a:lnSpc>
                <a:spcPct val="90000"/>
              </a:lnSpc>
            </a:pPr>
            <a:r>
              <a:rPr lang="en-US" sz="1350" b="1" i="1" dirty="0">
                <a:solidFill>
                  <a:srgbClr val="FF0000"/>
                </a:solidFill>
              </a:rPr>
              <a:t>Bit rate</a:t>
            </a:r>
            <a:r>
              <a:rPr lang="en-US" sz="1350" dirty="0"/>
              <a:t> is defined as the number of bits B per sample multiplied by sample rate </a:t>
            </a:r>
            <a:r>
              <a:rPr lang="en-US" sz="1350" dirty="0" err="1"/>
              <a:t>f</a:t>
            </a:r>
            <a:r>
              <a:rPr lang="en-US" sz="1350" baseline="-25000" dirty="0" err="1"/>
              <a:t>s</a:t>
            </a:r>
            <a:r>
              <a:rPr lang="en-US" sz="1350" dirty="0"/>
              <a:t>:</a:t>
            </a:r>
            <a:endParaRPr lang="en-US" sz="1350" dirty="0"/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350" dirty="0"/>
              <a:t>I=</a:t>
            </a:r>
            <a:r>
              <a:rPr lang="en-US" sz="1350" dirty="0" err="1"/>
              <a:t>Bf</a:t>
            </a:r>
            <a:r>
              <a:rPr lang="en-US" sz="1350" baseline="-25000" dirty="0" err="1"/>
              <a:t>s</a:t>
            </a:r>
            <a:endParaRPr lang="en-US" sz="1350" baseline="-25000" dirty="0"/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sz="1350" baseline="-25000" dirty="0"/>
          </a:p>
          <a:p>
            <a:pPr>
              <a:lnSpc>
                <a:spcPct val="90000"/>
              </a:lnSpc>
            </a:pPr>
            <a:r>
              <a:rPr lang="en-US" sz="1350" dirty="0"/>
              <a:t>Decoder inverts the coder operation taking the codeword back to a quantized amplitude value (e.g., 01 </a:t>
            </a:r>
            <a:r>
              <a:rPr lang="en-US" sz="13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    )</a:t>
            </a:r>
            <a:r>
              <a:rPr lang="en-US" sz="1350" dirty="0"/>
              <a:t>.</a:t>
            </a:r>
            <a:endParaRPr lang="en-US" sz="1350" dirty="0"/>
          </a:p>
          <a:p>
            <a:pPr>
              <a:lnSpc>
                <a:spcPct val="90000"/>
              </a:lnSpc>
            </a:pPr>
            <a:endParaRPr lang="en-US" sz="1350" dirty="0"/>
          </a:p>
          <a:p>
            <a:pPr>
              <a:lnSpc>
                <a:spcPct val="90000"/>
              </a:lnSpc>
            </a:pPr>
            <a:r>
              <a:rPr lang="en-US" sz="1350" dirty="0"/>
              <a:t>Often the goal of speech coding/decoding is to maintain the bit rate as low as possible while maintaining a required level of quality.</a:t>
            </a:r>
            <a:endParaRPr lang="en-US" sz="1350" dirty="0"/>
          </a:p>
          <a:p>
            <a:pPr>
              <a:lnSpc>
                <a:spcPct val="90000"/>
              </a:lnSpc>
            </a:pPr>
            <a:r>
              <a:rPr lang="en-US" sz="1350" dirty="0"/>
              <a:t>Because sampling rate is fixed for most applications this goal implies that the bit rate be reduced by decreasing the number of bits per sample  </a:t>
            </a:r>
            <a:endParaRPr lang="en-US" sz="1350" dirty="0"/>
          </a:p>
        </p:txBody>
      </p:sp>
      <p:graphicFrame>
        <p:nvGraphicFramePr>
          <p:cNvPr id="985092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874580" y="2934723"/>
          <a:ext cx="357250" cy="346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13" name="Equation" r:id="rId1" imgW="165100" imgH="215900" progId="Equation.3">
                  <p:embed/>
                </p:oleObj>
              </mc:Choice>
              <mc:Fallback>
                <p:oleObj name="Equation" r:id="rId1" imgW="165100" imgH="215900" progId="Equation.3">
                  <p:embed/>
                  <p:pic>
                    <p:nvPicPr>
                      <p:cNvPr id="0" name="图片 1014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4580" y="2934723"/>
                        <a:ext cx="357250" cy="3465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7297-74B0-49BD-B45A-1C0CE9F1544F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3EFB8-A024-4AA9-9640-82C97B44CB99}" type="slidenum">
              <a:rPr lang="en-US" sz="900"/>
            </a:fld>
            <a:endParaRPr lang="en-US" sz="900"/>
          </a:p>
        </p:txBody>
      </p:sp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 Quantizer</a:t>
            </a:r>
            <a:endParaRPr lang="en-US"/>
          </a:p>
        </p:txBody>
      </p:sp>
      <p:sp>
        <p:nvSpPr>
          <p:cNvPr id="98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650"/>
              <a:t>Designing a uniform scalar quantizer requires knowledge of the maximum value of the sequence.</a:t>
            </a:r>
            <a:endParaRPr lang="en-US" sz="1650"/>
          </a:p>
          <a:p>
            <a:pPr>
              <a:lnSpc>
                <a:spcPct val="90000"/>
              </a:lnSpc>
            </a:pPr>
            <a:r>
              <a:rPr lang="en-US" sz="1650"/>
              <a:t>Typically the range of the speech signal is expressed in terms of the standard deviation of the signal.</a:t>
            </a:r>
            <a:endParaRPr lang="en-US" sz="1650"/>
          </a:p>
          <a:p>
            <a:pPr lvl="1">
              <a:lnSpc>
                <a:spcPct val="90000"/>
              </a:lnSpc>
            </a:pPr>
            <a:r>
              <a:rPr lang="en-US" sz="1500"/>
              <a:t>Specifically, it is often assumed that: -4</a:t>
            </a:r>
            <a:r>
              <a:rPr lang="en-US" sz="1800">
                <a:sym typeface="Symbol" panose="05050102010706020507" pitchFamily="18" charset="2"/>
              </a:rPr>
              <a:t></a:t>
            </a:r>
            <a:r>
              <a:rPr lang="en-US" sz="1500" baseline="-25000">
                <a:sym typeface="Symbol" panose="05050102010706020507" pitchFamily="18" charset="2"/>
              </a:rPr>
              <a:t>x</a:t>
            </a:r>
            <a:r>
              <a:rPr lang="en-US" sz="1500">
                <a:sym typeface="Symbol" panose="05050102010706020507" pitchFamily="18" charset="2"/>
              </a:rPr>
              <a:t>≤x[n]≤</a:t>
            </a:r>
            <a:r>
              <a:rPr lang="en-US" sz="1500"/>
              <a:t>4</a:t>
            </a:r>
            <a:r>
              <a:rPr lang="en-US" sz="1800">
                <a:sym typeface="Symbol" panose="05050102010706020507" pitchFamily="18" charset="2"/>
              </a:rPr>
              <a:t></a:t>
            </a:r>
            <a:r>
              <a:rPr lang="en-US" sz="1500" baseline="-25000">
                <a:sym typeface="Symbol" panose="05050102010706020507" pitchFamily="18" charset="2"/>
              </a:rPr>
              <a:t>x </a:t>
            </a:r>
            <a:r>
              <a:rPr lang="en-US" sz="1500">
                <a:sym typeface="Symbol" panose="05050102010706020507" pitchFamily="18" charset="2"/>
              </a:rPr>
              <a:t>where </a:t>
            </a:r>
            <a:r>
              <a:rPr lang="en-US" sz="1800">
                <a:sym typeface="Symbol" panose="05050102010706020507" pitchFamily="18" charset="2"/>
              </a:rPr>
              <a:t></a:t>
            </a:r>
            <a:r>
              <a:rPr lang="en-US" sz="1500" baseline="-25000">
                <a:sym typeface="Symbol" panose="05050102010706020507" pitchFamily="18" charset="2"/>
              </a:rPr>
              <a:t>x</a:t>
            </a:r>
            <a:r>
              <a:rPr lang="en-US" sz="1500">
                <a:sym typeface="Symbol" panose="05050102010706020507" pitchFamily="18" charset="2"/>
              </a:rPr>
              <a:t> is signal’s standard deviation.</a:t>
            </a:r>
            <a:endParaRPr lang="en-US" sz="150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1500">
                <a:sym typeface="Symbol" panose="05050102010706020507" pitchFamily="18" charset="2"/>
              </a:rPr>
              <a:t>Under the assumption that speech samples obey Laplacian pdf there are approximately 0.35% of speech samples fall outside of the range: </a:t>
            </a:r>
            <a:r>
              <a:rPr lang="en-US" sz="1500"/>
              <a:t>-4</a:t>
            </a:r>
            <a:r>
              <a:rPr lang="en-US" sz="1800">
                <a:sym typeface="Symbol" panose="05050102010706020507" pitchFamily="18" charset="2"/>
              </a:rPr>
              <a:t></a:t>
            </a:r>
            <a:r>
              <a:rPr lang="en-US" sz="1500" baseline="-25000">
                <a:sym typeface="Symbol" panose="05050102010706020507" pitchFamily="18" charset="2"/>
              </a:rPr>
              <a:t>x</a:t>
            </a:r>
            <a:r>
              <a:rPr lang="en-US" sz="1500">
                <a:sym typeface="Symbol" panose="05050102010706020507" pitchFamily="18" charset="2"/>
              </a:rPr>
              <a:t>≤x[n]≤</a:t>
            </a:r>
            <a:r>
              <a:rPr lang="en-US" sz="1500"/>
              <a:t>4</a:t>
            </a:r>
            <a:r>
              <a:rPr lang="en-US" sz="1800">
                <a:sym typeface="Symbol" panose="05050102010706020507" pitchFamily="18" charset="2"/>
              </a:rPr>
              <a:t></a:t>
            </a:r>
            <a:r>
              <a:rPr lang="en-US" sz="1500" baseline="-25000">
                <a:sym typeface="Symbol" panose="05050102010706020507" pitchFamily="18" charset="2"/>
              </a:rPr>
              <a:t>x</a:t>
            </a:r>
            <a:r>
              <a:rPr lang="en-US" sz="1500">
                <a:sym typeface="Symbol" panose="05050102010706020507" pitchFamily="18" charset="2"/>
              </a:rPr>
              <a:t>.</a:t>
            </a:r>
            <a:endParaRPr lang="en-US" sz="150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1500">
                <a:sym typeface="Symbol" panose="05050102010706020507" pitchFamily="18" charset="2"/>
              </a:rPr>
              <a:t>Assume B-bit binary codebook </a:t>
            </a:r>
            <a:r>
              <a:rPr lang="en-US" sz="15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⇒ 2</a:t>
            </a:r>
            <a:r>
              <a:rPr lang="en-US" sz="1500" baseline="30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B</a:t>
            </a:r>
            <a:r>
              <a:rPr lang="en-US" sz="15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. </a:t>
            </a:r>
            <a:endParaRPr lang="en-US" sz="15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15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Maximum signal value x</a:t>
            </a:r>
            <a:r>
              <a:rPr lang="en-US" sz="1500" baseline="-25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max</a:t>
            </a:r>
            <a:r>
              <a:rPr lang="en-US" sz="15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= </a:t>
            </a:r>
            <a:r>
              <a:rPr lang="en-US" sz="1500"/>
              <a:t>4</a:t>
            </a:r>
            <a:r>
              <a:rPr lang="en-US" sz="1800">
                <a:sym typeface="Symbol" panose="05050102010706020507" pitchFamily="18" charset="2"/>
              </a:rPr>
              <a:t></a:t>
            </a:r>
            <a:r>
              <a:rPr lang="en-US" sz="1500" baseline="-25000">
                <a:sym typeface="Symbol" panose="05050102010706020507" pitchFamily="18" charset="2"/>
              </a:rPr>
              <a:t>x</a:t>
            </a:r>
            <a:r>
              <a:rPr lang="en-US" sz="1500">
                <a:sym typeface="Symbol" panose="05050102010706020507" pitchFamily="18" charset="2"/>
              </a:rPr>
              <a:t>.</a:t>
            </a:r>
            <a:endParaRPr lang="en-US" sz="150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Bandwidth-Limited Signals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0120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mtClean="0"/>
              <a:t>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binary signal and its root-mean-square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Fourier amplitudes</a:t>
            </a:r>
            <a:r>
              <a:rPr lang="en-US" smtClean="0"/>
              <a:t>.</a:t>
            </a:r>
            <a:endParaRPr lang="en-US" smtClean="0"/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473" y="1657640"/>
            <a:ext cx="5824366" cy="16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0162-56AA-499B-BA8A-505AEAAD403A}" type="datetime3">
              <a:rPr lang="en-US" sz="900"/>
            </a:fld>
            <a:endParaRPr lang="en-US" sz="90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A09F-FBFD-4C84-89DB-B364BE948253}" type="slidenum">
              <a:rPr lang="en-US" sz="900"/>
            </a:fld>
            <a:endParaRPr lang="en-US" sz="900"/>
          </a:p>
        </p:txBody>
      </p:sp>
      <p:sp>
        <p:nvSpPr>
          <p:cNvPr id="98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 Quantizer</a:t>
            </a:r>
            <a:endParaRPr lang="en-US"/>
          </a:p>
        </p:txBody>
      </p:sp>
      <p:sp>
        <p:nvSpPr>
          <p:cNvPr id="98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50"/>
              <a:t>For the uniform quantization step size </a:t>
            </a:r>
            <a:r>
              <a:rPr lang="en-US" sz="1950">
                <a:sym typeface="Symbol" panose="05050102010706020507" pitchFamily="18" charset="2"/>
              </a:rPr>
              <a:t></a:t>
            </a:r>
            <a:r>
              <a:rPr lang="en-US" sz="1650"/>
              <a:t> we get:</a:t>
            </a:r>
            <a:endParaRPr lang="en-US" sz="1650"/>
          </a:p>
          <a:p>
            <a:endParaRPr lang="en-US" sz="1650"/>
          </a:p>
          <a:p>
            <a:endParaRPr lang="en-US" sz="1650"/>
          </a:p>
          <a:p>
            <a:endParaRPr lang="en-US" sz="1650"/>
          </a:p>
          <a:p>
            <a:r>
              <a:rPr lang="en-US" sz="1650"/>
              <a:t>Quantization step size </a:t>
            </a:r>
            <a:r>
              <a:rPr lang="en-US" sz="1950">
                <a:sym typeface="Symbol" panose="05050102010706020507" pitchFamily="18" charset="2"/>
              </a:rPr>
              <a:t> </a:t>
            </a:r>
            <a:r>
              <a:rPr lang="en-US" sz="1650"/>
              <a:t>relates directly to the notion of </a:t>
            </a:r>
            <a:r>
              <a:rPr lang="en-US" sz="1650" b="1" i="1">
                <a:solidFill>
                  <a:srgbClr val="FF0000"/>
                </a:solidFill>
              </a:rPr>
              <a:t>quantization noise</a:t>
            </a:r>
            <a:r>
              <a:rPr lang="en-US" sz="1650"/>
              <a:t>.</a:t>
            </a:r>
            <a:endParaRPr lang="en-US" sz="1650"/>
          </a:p>
        </p:txBody>
      </p:sp>
      <p:graphicFrame>
        <p:nvGraphicFramePr>
          <p:cNvPr id="989188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925968" y="1723374"/>
          <a:ext cx="5263483" cy="7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7" name="Equation" r:id="rId1" imgW="2654300" imgH="393700" progId="Equation.3">
                  <p:embed/>
                </p:oleObj>
              </mc:Choice>
              <mc:Fallback>
                <p:oleObj name="Equation" r:id="rId1" imgW="2654300" imgH="393700" progId="Equation.3">
                  <p:embed/>
                  <p:pic>
                    <p:nvPicPr>
                      <p:cNvPr id="0" name="图片 1024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5968" y="1723374"/>
                        <a:ext cx="5263483" cy="781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AB94-CA29-45E3-9C04-407D35BDE678}" type="datetime3">
              <a:rPr lang="en-US" sz="900"/>
            </a:fld>
            <a:endParaRPr lang="en-US" sz="90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2DED0-3FC3-40DD-A355-29883FA96999}" type="slidenum">
              <a:rPr lang="en-US" sz="900"/>
            </a:fld>
            <a:endParaRPr lang="en-US" sz="900"/>
          </a:p>
        </p:txBody>
      </p:sp>
      <p:sp>
        <p:nvSpPr>
          <p:cNvPr id="99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Quantization Noise</a:t>
            </a:r>
            <a:endParaRPr lang="en-US"/>
          </a:p>
        </p:txBody>
      </p:sp>
      <p:sp>
        <p:nvSpPr>
          <p:cNvPr id="99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50" dirty="0"/>
              <a:t>Two classes of quantization noise:</a:t>
            </a:r>
            <a:endParaRPr lang="en-US" sz="1650" dirty="0"/>
          </a:p>
          <a:p>
            <a:pPr lvl="1"/>
            <a:r>
              <a:rPr lang="en-US" sz="1500" b="1" i="1" dirty="0">
                <a:solidFill>
                  <a:srgbClr val="FF0000"/>
                </a:solidFill>
              </a:rPr>
              <a:t>Granular Distortion</a:t>
            </a:r>
            <a:endParaRPr lang="en-US" sz="1500" b="1" i="1" dirty="0">
              <a:solidFill>
                <a:srgbClr val="FF0000"/>
              </a:solidFill>
            </a:endParaRPr>
          </a:p>
          <a:p>
            <a:pPr lvl="1"/>
            <a:r>
              <a:rPr lang="en-US" sz="1500" b="1" i="1" dirty="0">
                <a:solidFill>
                  <a:srgbClr val="FF0000"/>
                </a:solidFill>
              </a:rPr>
              <a:t>Overload Distortion</a:t>
            </a:r>
            <a:endParaRPr lang="en-US" sz="1500" b="1" i="1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000" b="1" i="1" dirty="0">
                <a:latin typeface="+mj-lt"/>
                <a:ea typeface="+mj-ea"/>
                <a:cs typeface="+mj-cs"/>
              </a:rPr>
              <a:t>Granular </a:t>
            </a:r>
            <a:r>
              <a:rPr lang="en-US" sz="3000" b="1" i="1" dirty="0" smtClean="0">
                <a:latin typeface="+mj-lt"/>
                <a:ea typeface="+mj-ea"/>
                <a:cs typeface="+mj-cs"/>
              </a:rPr>
              <a:t>Distortion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18E-CF84-4702-AD81-7E35641E3B17}" type="datetime3">
              <a:rPr lang="en-US" sz="900" smtClean="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mtClean="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AA6B-AE84-480F-8CB4-57E0958E6E53}" type="slidenum">
              <a:rPr lang="en-US" sz="900" smtClean="0"/>
            </a:fld>
            <a:endParaRPr lang="en-US" sz="90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617543" y="1086040"/>
            <a:ext cx="6001800" cy="342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68591" tIns="34295" rIns="68591" bIns="34295" numCol="1" anchor="t" anchorCtr="0" compatLnSpc="1"/>
          <a:lstStyle/>
          <a:p>
            <a:pPr marL="908050" marR="0" lvl="1" indent="-4368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en-US" sz="1800" b="1" i="1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</a:endParaRPr>
          </a:p>
          <a:p>
            <a:pPr marL="908050" marR="0" lvl="1" indent="-4368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en-US" sz="675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450850" indent="-436880" algn="l" eaLnBrk="1" hangingPunct="1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x[n] </a:t>
            </a:r>
            <a:r>
              <a:rPr kumimoji="0" lang="en-US" sz="15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unquantized</a:t>
            </a: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signal and e[n] is the quantization noise.</a:t>
            </a:r>
            <a:endParaRPr kumimoji="0" lang="en-US" sz="15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450850" indent="-436880" algn="l" eaLnBrk="1" hangingPunct="1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For given step size </a:t>
            </a: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Symbol" panose="05050102010706020507" pitchFamily="18" charset="2"/>
              </a:rPr>
              <a:t> the magnitude of the quantization noise e[n] can be no greater than /2, that is:</a:t>
            </a:r>
            <a:endParaRPr kumimoji="0" lang="en-US" sz="15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sym typeface="Symbol" panose="05050102010706020507" pitchFamily="18" charset="2"/>
            </a:endParaRPr>
          </a:p>
          <a:p>
            <a:pPr marL="450850" indent="-436880" algn="l" eaLnBrk="1" hangingPunct="1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endParaRPr kumimoji="0" lang="en-US" sz="15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sym typeface="Symbol" panose="05050102010706020507" pitchFamily="18" charset="2"/>
            </a:endParaRPr>
          </a:p>
          <a:p>
            <a:pPr marL="450850" indent="-436880" algn="l" eaLnBrk="1" hangingPunct="1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endParaRPr kumimoji="0" lang="en-US" sz="675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sym typeface="Symbol" panose="05050102010706020507" pitchFamily="18" charset="2"/>
            </a:endParaRPr>
          </a:p>
          <a:p>
            <a:pPr marL="450850" indent="-436880" algn="l" eaLnBrk="1" hangingPunct="1">
              <a:spcBef>
                <a:spcPct val="20000"/>
              </a:spcBef>
              <a:buClr>
                <a:srgbClr val="0000FF"/>
              </a:buClr>
            </a:pPr>
            <a:endParaRPr lang="en-US" sz="675" kern="0" dirty="0">
              <a:latin typeface="+mn-lt"/>
              <a:sym typeface="Symbol" panose="05050102010706020507" pitchFamily="18" charset="2"/>
            </a:endParaRPr>
          </a:p>
          <a:p>
            <a:pPr marL="450850" indent="-436880" algn="l" eaLnBrk="1" hangingPunct="1">
              <a:spcBef>
                <a:spcPct val="20000"/>
              </a:spcBef>
              <a:buClr>
                <a:srgbClr val="0000FF"/>
              </a:buClr>
            </a:pPr>
            <a:endParaRPr kumimoji="0" lang="en-US" sz="675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sym typeface="Symbol" panose="05050102010706020507" pitchFamily="18" charset="2"/>
            </a:endParaRPr>
          </a:p>
          <a:p>
            <a:pPr marL="450850" indent="-436880" algn="l" eaLnBrk="1" hangingPunct="1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endParaRPr kumimoji="0" lang="en-US" sz="375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sym typeface="Symbol" panose="05050102010706020507" pitchFamily="18" charset="2"/>
            </a:endParaRPr>
          </a:p>
          <a:p>
            <a:pPr marL="450850" indent="-436880" algn="l" eaLnBrk="1" hangingPunct="1"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n"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sym typeface="Symbol" panose="05050102010706020507" pitchFamily="18" charset="2"/>
              </a:rPr>
              <a:t>Figure 12.5 depicts this property were:</a:t>
            </a:r>
            <a:endParaRPr kumimoji="0" lang="en-US" sz="15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sym typeface="Symbol" panose="05050102010706020507" pitchFamily="18" charset="2"/>
            </a:endParaRPr>
          </a:p>
          <a:p>
            <a:pPr marL="908050" marR="0" lvl="1" indent="-4368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sz="15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3175153" y="1097948"/>
          <a:ext cx="2160172" cy="412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1" name="Equation" r:id="rId1" imgW="1066165" imgH="203200" progId="Equation.3">
                  <p:embed/>
                </p:oleObj>
              </mc:Choice>
              <mc:Fallback>
                <p:oleObj name="Equation" r:id="rId1" imgW="1066165" imgH="203200" progId="Equation.3">
                  <p:embed/>
                  <p:pic>
                    <p:nvPicPr>
                      <p:cNvPr id="0" name="图片 1035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153" y="1097948"/>
                        <a:ext cx="2160172" cy="4120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3581338" y="2406723"/>
          <a:ext cx="1676693" cy="582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2" name="Equation" r:id="rId3" imgW="939165" imgH="393700" progId="Equation.3">
                  <p:embed/>
                </p:oleObj>
              </mc:Choice>
              <mc:Fallback>
                <p:oleObj name="Equation" r:id="rId3" imgW="939165" imgH="393700" progId="Equation.3">
                  <p:embed/>
                  <p:pic>
                    <p:nvPicPr>
                      <p:cNvPr id="0" name="图片 1035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338" y="2406723"/>
                        <a:ext cx="1676693" cy="5823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/>
          <p:cNvGraphicFramePr>
            <a:graphicFrameLocks noChangeAspect="1"/>
          </p:cNvGraphicFramePr>
          <p:nvPr/>
        </p:nvGraphicFramePr>
        <p:xfrm>
          <a:off x="3300190" y="3624897"/>
          <a:ext cx="2309026" cy="439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3" name="Equation" r:id="rId5" imgW="1066165" imgH="203200" progId="Equation.3">
                  <p:embed/>
                </p:oleObj>
              </mc:Choice>
              <mc:Fallback>
                <p:oleObj name="Equation" r:id="rId5" imgW="1066165" imgH="203200" progId="Equation.3">
                  <p:embed/>
                  <p:pic>
                    <p:nvPicPr>
                      <p:cNvPr id="0" name="图片 1035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0190" y="3624897"/>
                        <a:ext cx="2309026" cy="4394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AB19-9EF5-4525-A5AE-92B8C40DD107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37A41-70EE-4A69-BC8C-58DD3D01711E}" type="slidenum">
              <a:rPr lang="en-US" sz="900"/>
            </a:fld>
            <a:endParaRPr lang="en-US" sz="900"/>
          </a:p>
        </p:txBody>
      </p:sp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Quantization Noise</a:t>
            </a:r>
            <a:endParaRPr lang="en-US"/>
          </a:p>
        </p:txBody>
      </p:sp>
      <p:pic>
        <p:nvPicPr>
          <p:cNvPr id="999427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1" cstate="print"/>
          <a:srcRect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44024-0090-4179-9D5B-16244EED62F3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2339D-27A2-4CED-811C-FF503EC6E143}" type="slidenum">
              <a:rPr lang="en-US" sz="900"/>
            </a:fld>
            <a:endParaRPr lang="en-US" sz="900"/>
          </a:p>
        </p:txBody>
      </p:sp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 i="1" dirty="0" smtClean="0"/>
              <a:t>Overload Distortion</a:t>
            </a:r>
            <a:endParaRPr lang="en-US" b="1" i="1" dirty="0"/>
          </a:p>
        </p:txBody>
      </p:sp>
      <p:sp>
        <p:nvSpPr>
          <p:cNvPr id="100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100" dirty="0" smtClean="0"/>
              <a:t>Maximum-value </a:t>
            </a:r>
            <a:r>
              <a:rPr lang="en-US" sz="2100" dirty="0"/>
              <a:t>constant:</a:t>
            </a:r>
            <a:endParaRPr lang="en-US" sz="2100" dirty="0"/>
          </a:p>
          <a:p>
            <a:pPr lvl="1">
              <a:lnSpc>
                <a:spcPct val="90000"/>
              </a:lnSpc>
            </a:pPr>
            <a:r>
              <a:rPr lang="en-US" sz="18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x</a:t>
            </a:r>
            <a:r>
              <a:rPr lang="en-US" sz="18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max</a:t>
            </a:r>
            <a:r>
              <a:rPr lang="en-US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= </a:t>
            </a:r>
            <a:r>
              <a:rPr lang="en-US" sz="1800" dirty="0"/>
              <a:t>4</a:t>
            </a:r>
            <a:r>
              <a:rPr lang="en-US" sz="1800" dirty="0">
                <a:sym typeface="Symbol" panose="05050102010706020507" pitchFamily="18" charset="2"/>
              </a:rPr>
              <a:t></a:t>
            </a:r>
            <a:r>
              <a:rPr lang="en-US" sz="1800" baseline="-25000" dirty="0">
                <a:sym typeface="Symbol" panose="05050102010706020507" pitchFamily="18" charset="2"/>
              </a:rPr>
              <a:t>x </a:t>
            </a:r>
            <a:r>
              <a:rPr lang="en-US" sz="1800" dirty="0">
                <a:sym typeface="Symbol" panose="05050102010706020507" pitchFamily="18" charset="2"/>
              </a:rPr>
              <a:t>(</a:t>
            </a:r>
            <a:r>
              <a:rPr lang="en-US" sz="1800" dirty="0"/>
              <a:t>4</a:t>
            </a:r>
            <a:r>
              <a:rPr lang="en-US" sz="1800" dirty="0">
                <a:sym typeface="Symbol" panose="05050102010706020507" pitchFamily="18" charset="2"/>
              </a:rPr>
              <a:t></a:t>
            </a:r>
            <a:r>
              <a:rPr lang="en-US" sz="1800" baseline="-25000" dirty="0">
                <a:sym typeface="Symbol" panose="05050102010706020507" pitchFamily="18" charset="2"/>
              </a:rPr>
              <a:t>x</a:t>
            </a:r>
            <a:r>
              <a:rPr lang="en-US" sz="1800" dirty="0">
                <a:sym typeface="Symbol" panose="05050102010706020507" pitchFamily="18" charset="2"/>
              </a:rPr>
              <a:t>≤x[n]≤</a:t>
            </a:r>
            <a:r>
              <a:rPr lang="en-US" sz="1800" dirty="0"/>
              <a:t>4</a:t>
            </a:r>
            <a:r>
              <a:rPr lang="en-US" sz="1800" dirty="0">
                <a:sym typeface="Symbol" panose="05050102010706020507" pitchFamily="18" charset="2"/>
              </a:rPr>
              <a:t></a:t>
            </a:r>
            <a:r>
              <a:rPr lang="en-US" sz="1800" baseline="-25000" dirty="0">
                <a:sym typeface="Symbol" panose="05050102010706020507" pitchFamily="18" charset="2"/>
              </a:rPr>
              <a:t>x</a:t>
            </a:r>
            <a:r>
              <a:rPr lang="en-US" sz="1800" dirty="0">
                <a:sym typeface="Symbol" panose="05050102010706020507" pitchFamily="18" charset="2"/>
              </a:rPr>
              <a:t>)</a:t>
            </a:r>
            <a:endParaRPr lang="en-US" sz="18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1800" dirty="0">
                <a:sym typeface="Symbol" panose="05050102010706020507" pitchFamily="18" charset="2"/>
              </a:rPr>
              <a:t>For </a:t>
            </a:r>
            <a:r>
              <a:rPr lang="en-US" sz="1800" dirty="0" err="1">
                <a:sym typeface="Symbol" panose="05050102010706020507" pitchFamily="18" charset="2"/>
              </a:rPr>
              <a:t>Laplacian</a:t>
            </a:r>
            <a:r>
              <a:rPr lang="en-US" sz="1800" dirty="0">
                <a:sym typeface="Symbol" panose="05050102010706020507" pitchFamily="18" charset="2"/>
              </a:rPr>
              <a:t> </a:t>
            </a:r>
            <a:r>
              <a:rPr lang="en-US" sz="1800" dirty="0" err="1">
                <a:sym typeface="Symbol" panose="05050102010706020507" pitchFamily="18" charset="2"/>
              </a:rPr>
              <a:t>pdf</a:t>
            </a:r>
            <a:r>
              <a:rPr lang="en-US" sz="1800" dirty="0">
                <a:sym typeface="Symbol" panose="05050102010706020507" pitchFamily="18" charset="2"/>
              </a:rPr>
              <a:t>, 0.35% of the speech samples fall outside the range of the </a:t>
            </a:r>
            <a:r>
              <a:rPr lang="en-US" sz="1800" dirty="0" err="1">
                <a:sym typeface="Symbol" panose="05050102010706020507" pitchFamily="18" charset="2"/>
              </a:rPr>
              <a:t>quantizer</a:t>
            </a:r>
            <a:r>
              <a:rPr lang="en-US" sz="1800" dirty="0">
                <a:sym typeface="Symbol" panose="05050102010706020507" pitchFamily="18" charset="2"/>
              </a:rPr>
              <a:t>.</a:t>
            </a:r>
            <a:endParaRPr lang="en-US" sz="18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1800" b="1" i="1" dirty="0">
                <a:solidFill>
                  <a:srgbClr val="FF0000"/>
                </a:solidFill>
                <a:sym typeface="Symbol" panose="05050102010706020507" pitchFamily="18" charset="2"/>
              </a:rPr>
              <a:t>Clipped</a:t>
            </a:r>
            <a:r>
              <a:rPr lang="en-US" sz="1800" dirty="0">
                <a:sym typeface="Symbol" panose="05050102010706020507" pitchFamily="18" charset="2"/>
              </a:rPr>
              <a:t> samples incur a quantization error in excess of /2.</a:t>
            </a:r>
            <a:endParaRPr lang="en-US" sz="18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1800" dirty="0">
                <a:sym typeface="Symbol" panose="05050102010706020507" pitchFamily="18" charset="2"/>
              </a:rPr>
              <a:t>Due to the small number of clipped samples it is common to neglect the infrequent large errors in theoretical calculations.</a:t>
            </a:r>
            <a:endParaRPr lang="en-US" sz="1800" dirty="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Quantization2(10, 500, 2);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18E-CF84-4702-AD81-7E35641E3B17}" type="datetime3">
              <a:rPr lang="en-US" sz="900" smtClean="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mtClean="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AA6B-AE84-480F-8CB4-57E0958E6E53}" type="slidenum">
              <a:rPr lang="en-US" sz="900" smtClean="0"/>
            </a:fld>
            <a:endParaRPr lang="en-US" sz="900"/>
          </a:p>
        </p:txBody>
      </p:sp>
      <p:pic>
        <p:nvPicPr>
          <p:cNvPr id="1191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28" y="1007445"/>
            <a:ext cx="6001800" cy="3629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Quantization2(10, 500, </a:t>
            </a:r>
            <a:r>
              <a:rPr lang="en-US" dirty="0" smtClean="0"/>
              <a:t>3);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18E-CF84-4702-AD81-7E35641E3B17}" type="datetime3">
              <a:rPr lang="en-US" sz="900" smtClean="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mtClean="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AA6B-AE84-480F-8CB4-57E0958E6E53}" type="slidenum">
              <a:rPr lang="en-US" sz="900" smtClean="0"/>
            </a:fld>
            <a:endParaRPr lang="en-US" sz="900"/>
          </a:p>
        </p:txBody>
      </p:sp>
      <p:pic>
        <p:nvPicPr>
          <p:cNvPr id="1189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28" y="1014590"/>
            <a:ext cx="6001800" cy="3615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Quantization2(10, 500, 5);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18E-CF84-4702-AD81-7E35641E3B17}" type="datetime3">
              <a:rPr lang="en-US" sz="900" smtClean="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mtClean="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AA6B-AE84-480F-8CB4-57E0958E6E53}" type="slidenum">
              <a:rPr lang="en-US" sz="900" smtClean="0"/>
            </a:fld>
            <a:endParaRPr lang="en-US" sz="900"/>
          </a:p>
        </p:txBody>
      </p:sp>
      <p:pic>
        <p:nvPicPr>
          <p:cNvPr id="1190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28" y="1014590"/>
            <a:ext cx="6001800" cy="3615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EC97-9079-4433-8EAB-7AA10FC9B1E2}" type="datetime3">
              <a:rPr lang="en-US" sz="900"/>
            </a:fld>
            <a:endParaRPr lang="en-US" sz="90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4C97-C3D3-4F14-9C77-48AEA1EC02AD}" type="slidenum">
              <a:rPr lang="en-US" sz="900"/>
            </a:fld>
            <a:endParaRPr lang="en-US" sz="900"/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Quantization Noise</a:t>
            </a:r>
            <a:endParaRPr lang="en-US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50" b="1" i="1"/>
              <a:t>Statistical Model of Quantization Noise</a:t>
            </a:r>
            <a:endParaRPr lang="en-US" sz="1950" b="1" i="1"/>
          </a:p>
          <a:p>
            <a:pPr lvl="1"/>
            <a:r>
              <a:rPr lang="en-US" sz="1650"/>
              <a:t>Desired approach in analyzing the quantization error in numerous applications.</a:t>
            </a:r>
            <a:endParaRPr lang="en-US" sz="1650"/>
          </a:p>
          <a:p>
            <a:pPr lvl="1"/>
            <a:r>
              <a:rPr lang="en-US" sz="1650"/>
              <a:t>Quantization error is considered an ergodic white-noise random process.</a:t>
            </a:r>
            <a:endParaRPr lang="en-US" sz="1650"/>
          </a:p>
          <a:p>
            <a:pPr lvl="1"/>
            <a:r>
              <a:rPr lang="en-US" sz="1650"/>
              <a:t>The autocorrelation function of such a process is expressed as:</a:t>
            </a:r>
            <a:endParaRPr lang="en-US" sz="1650"/>
          </a:p>
        </p:txBody>
      </p:sp>
      <p:graphicFrame>
        <p:nvGraphicFramePr>
          <p:cNvPr id="1001476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091795" y="3307605"/>
          <a:ext cx="2943740" cy="1445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85" name="Equation" r:id="rId1" imgW="1447800" imgH="711200" progId="Equation.3">
                  <p:embed/>
                </p:oleObj>
              </mc:Choice>
              <mc:Fallback>
                <p:oleObj name="Equation" r:id="rId1" imgW="1447800" imgH="711200" progId="Equation.3">
                  <p:embed/>
                  <p:pic>
                    <p:nvPicPr>
                      <p:cNvPr id="0" name="图片 1044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1795" y="3307605"/>
                        <a:ext cx="2943740" cy="14456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A1F7E-6476-4BDC-AFF9-14583AB3D372}" type="datetime3">
              <a:rPr lang="en-US" sz="900"/>
            </a:fld>
            <a:endParaRPr lang="en-US" sz="90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EC21-DE3B-44CE-B451-6E8C9ADAF5F9}" type="slidenum">
              <a:rPr lang="en-US" sz="900"/>
            </a:fld>
            <a:endParaRPr lang="en-US" sz="900"/>
          </a:p>
        </p:txBody>
      </p:sp>
      <p:sp>
        <p:nvSpPr>
          <p:cNvPr id="100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Quantization Error</a:t>
            </a:r>
            <a:endParaRPr lang="en-US"/>
          </a:p>
        </p:txBody>
      </p:sp>
      <p:sp>
        <p:nvSpPr>
          <p:cNvPr id="100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50"/>
              <a:t>Previous expression states that the process is uncorrelated.</a:t>
            </a:r>
            <a:endParaRPr lang="en-US" sz="1650"/>
          </a:p>
          <a:p>
            <a:r>
              <a:rPr lang="en-US" sz="1650"/>
              <a:t>Furthermore, it is also assumed that the quantization noise and the input signal are uncorrelated, i.e.,</a:t>
            </a:r>
            <a:endParaRPr lang="en-US" sz="1650"/>
          </a:p>
          <a:p>
            <a:pPr lvl="1"/>
            <a:r>
              <a:rPr lang="en-US" sz="1500"/>
              <a:t>E(x[n]e[n+m])=0,  </a:t>
            </a:r>
            <a:r>
              <a:rPr lang="en-US" sz="1500">
                <a:sym typeface="Symbol" panose="05050102010706020507" pitchFamily="18" charset="2"/>
              </a:rPr>
              <a:t></a:t>
            </a:r>
            <a:r>
              <a:rPr lang="en-US" sz="1500"/>
              <a:t> m.</a:t>
            </a:r>
            <a:endParaRPr lang="en-US" sz="1500"/>
          </a:p>
          <a:p>
            <a:r>
              <a:rPr lang="en-US" sz="1800"/>
              <a:t>Final assumption is that the pdf of the quantization noise is uniform over the quantization interval:</a:t>
            </a:r>
            <a:endParaRPr lang="en-US" sz="1800"/>
          </a:p>
        </p:txBody>
      </p:sp>
      <p:graphicFrame>
        <p:nvGraphicFramePr>
          <p:cNvPr id="1004548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207305" y="3658240"/>
          <a:ext cx="2242339" cy="931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09" name="Equation" r:id="rId1" imgW="1828800" imgH="965200" progId="Equation.3">
                  <p:embed/>
                </p:oleObj>
              </mc:Choice>
              <mc:Fallback>
                <p:oleObj name="Equation" r:id="rId1" imgW="1828800" imgH="965200" progId="Equation.3">
                  <p:embed/>
                  <p:pic>
                    <p:nvPicPr>
                      <p:cNvPr id="0" name="图片 1055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7305" y="3658240"/>
                        <a:ext cx="2242339" cy="9312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Bandwidth-Limited Signals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0120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(b)-(e)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Successive approximations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to the original signal</a:t>
            </a:r>
            <a:r>
              <a:rPr lang="en-US" smtClean="0"/>
              <a:t>.</a:t>
            </a:r>
            <a:endParaRPr lang="en-US" smtClean="0"/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08" y="1600480"/>
            <a:ext cx="6519812" cy="15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87D13-E8B1-4C55-9019-D61E9C788473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63681-C5E8-4B9F-A9D0-93EBDBE3599C}" type="slidenum">
              <a:rPr lang="en-US" sz="900"/>
            </a:fld>
            <a:endParaRPr lang="en-US" sz="900"/>
          </a:p>
        </p:txBody>
      </p:sp>
      <p:sp>
        <p:nvSpPr>
          <p:cNvPr id="1007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Quantization Error</a:t>
            </a:r>
            <a:endParaRPr lang="en-US"/>
          </a:p>
        </p:txBody>
      </p:sp>
      <p:sp>
        <p:nvSpPr>
          <p:cNvPr id="100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650"/>
              <a:t>Stated assumptions are not always valid.</a:t>
            </a:r>
            <a:endParaRPr lang="en-US" sz="1650"/>
          </a:p>
          <a:p>
            <a:pPr lvl="1">
              <a:lnSpc>
                <a:spcPct val="80000"/>
              </a:lnSpc>
            </a:pPr>
            <a:r>
              <a:rPr lang="en-US" sz="1500"/>
              <a:t>Consider a slowly varying – linearly varying signal </a:t>
            </a:r>
            <a:r>
              <a:rPr lang="en-US" sz="15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⇒ then e[n] is also changing linearly and is signal dependent (see Figure 12.5 in the previous slide).</a:t>
            </a:r>
            <a:endParaRPr lang="en-US" sz="15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15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Correlated quantization noise can be annoying.</a:t>
            </a:r>
            <a:endParaRPr lang="en-US" sz="15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15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When quantization step </a:t>
            </a:r>
            <a:r>
              <a:rPr lang="en-US" sz="15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</a:t>
            </a:r>
            <a:r>
              <a:rPr lang="en-US" sz="15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small then assumptions for the noise being uncorrelated with itself and the signal are roughly valid when the signal fluctuates rapidly among all quantization levels.</a:t>
            </a:r>
            <a:endParaRPr lang="en-US" sz="15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15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Quantization error approaches a white-noise process with an impulsive autocorrelation and flat spectrum.</a:t>
            </a:r>
            <a:endParaRPr lang="en-US" sz="15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lnSpc>
                <a:spcPct val="80000"/>
              </a:lnSpc>
            </a:pPr>
            <a:endParaRPr lang="en-US" sz="15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165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One can force e[n] to be white-noise and uncorrelated with x[n] by adding white-noise to x[n] prior to quantization.</a:t>
            </a:r>
            <a:endParaRPr lang="en-US" sz="165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Quantization Error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18E-CF84-4702-AD81-7E35641E3B17}" type="datetime3">
              <a:rPr lang="en-US" sz="900" smtClean="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mtClean="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AA6B-AE84-480F-8CB4-57E0958E6E53}" type="slidenum">
              <a:rPr lang="en-US" sz="900" smtClean="0"/>
            </a:fld>
            <a:endParaRPr lang="en-US" sz="900"/>
          </a:p>
        </p:txBody>
      </p:sp>
      <p:pic>
        <p:nvPicPr>
          <p:cNvPr id="1192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28" y="1014590"/>
            <a:ext cx="6001800" cy="3615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3EC45-5370-4F76-AA8E-172E28589168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D2245-0495-45F8-9AFB-BA360029FCF4}" type="slidenum">
              <a:rPr lang="en-US" sz="900"/>
            </a:fld>
            <a:endParaRPr lang="en-US" sz="90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Quantization Error</a:t>
            </a:r>
            <a:endParaRPr lang="en-US"/>
          </a:p>
        </p:txBody>
      </p:sp>
      <p:sp>
        <p:nvSpPr>
          <p:cNvPr id="100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50"/>
              <a:t>Process of adding white noise is known as </a:t>
            </a:r>
            <a:r>
              <a:rPr lang="en-US" sz="1950" b="1" i="1">
                <a:solidFill>
                  <a:srgbClr val="FF0000"/>
                </a:solidFill>
              </a:rPr>
              <a:t>Dithering</a:t>
            </a:r>
            <a:r>
              <a:rPr lang="en-US" sz="1950"/>
              <a:t>.</a:t>
            </a:r>
            <a:endParaRPr lang="en-US" sz="1950"/>
          </a:p>
          <a:p>
            <a:r>
              <a:rPr lang="en-US" sz="1950"/>
              <a:t>This decorrelation technique was shown to be useful not only in improving the perceptual quality of the quantization noise but also with image signals.</a:t>
            </a:r>
            <a:endParaRPr lang="en-US" sz="1950"/>
          </a:p>
          <a:p>
            <a:r>
              <a:rPr lang="en-US" sz="1950" b="1" i="1">
                <a:solidFill>
                  <a:srgbClr val="FF0000"/>
                </a:solidFill>
              </a:rPr>
              <a:t>Signal-to-Noise Ratio</a:t>
            </a:r>
            <a:endParaRPr lang="en-US" sz="1950" b="1" i="1">
              <a:solidFill>
                <a:srgbClr val="FF0000"/>
              </a:solidFill>
            </a:endParaRPr>
          </a:p>
          <a:p>
            <a:pPr lvl="1"/>
            <a:r>
              <a:rPr lang="en-US" sz="1650"/>
              <a:t>A measure to quantify severity of the quantization noise.</a:t>
            </a:r>
            <a:endParaRPr lang="en-US" sz="1650"/>
          </a:p>
          <a:p>
            <a:pPr lvl="1"/>
            <a:r>
              <a:rPr lang="en-US" sz="1650"/>
              <a:t>Relates the strength of the signal to the strength of the quantization noise.</a:t>
            </a:r>
            <a:endParaRPr lang="en-US" sz="16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/>
              <a:t>Quantization3(sig, 48000, 100, 2, 32);</a:t>
            </a:r>
            <a:endParaRPr lang="en-US" sz="2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18E-CF84-4702-AD81-7E35641E3B17}" type="datetime3">
              <a:rPr lang="en-US" sz="900" smtClean="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mtClean="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AA6B-AE84-480F-8CB4-57E0958E6E53}" type="slidenum">
              <a:rPr lang="en-US" sz="900" smtClean="0"/>
            </a:fld>
            <a:endParaRPr lang="en-US" sz="900"/>
          </a:p>
        </p:txBody>
      </p:sp>
      <p:pic>
        <p:nvPicPr>
          <p:cNvPr id="1193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28" y="1000300"/>
            <a:ext cx="6001800" cy="3636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/>
              <a:t>Quantization3(sig, 48000, 100, 2, 32);</a:t>
            </a:r>
            <a:endParaRPr lang="en-US" sz="2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18E-CF84-4702-AD81-7E35641E3B17}" type="datetime3">
              <a:rPr lang="en-US" sz="900" smtClean="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mtClean="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AA6B-AE84-480F-8CB4-57E0958E6E53}" type="slidenum">
              <a:rPr lang="en-US" sz="900" smtClean="0"/>
            </a:fld>
            <a:endParaRPr lang="en-US" sz="90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00" y="1003287"/>
            <a:ext cx="6859200" cy="3634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A10C4-59AB-4D37-AFE9-E410F1868C4F}" type="datetime3">
              <a:rPr lang="en-US" sz="900"/>
            </a:fld>
            <a:endParaRPr lang="en-US" sz="90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6823-1D91-4B50-A2EC-7179AF53CD1D}" type="slidenum">
              <a:rPr lang="en-US" sz="900"/>
            </a:fld>
            <a:endParaRPr lang="en-US" sz="900"/>
          </a:p>
        </p:txBody>
      </p:sp>
      <p:sp>
        <p:nvSpPr>
          <p:cNvPr id="1009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Quantization Error</a:t>
            </a:r>
            <a:endParaRPr lang="en-US"/>
          </a:p>
        </p:txBody>
      </p:sp>
      <p:sp>
        <p:nvSpPr>
          <p:cNvPr id="100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50"/>
              <a:t>SNR is defined as:</a:t>
            </a:r>
            <a:endParaRPr lang="en-US" sz="1650"/>
          </a:p>
          <a:p>
            <a:endParaRPr lang="en-US" sz="1650"/>
          </a:p>
          <a:p>
            <a:endParaRPr lang="en-US" sz="1650"/>
          </a:p>
          <a:p>
            <a:endParaRPr lang="en-US" sz="1650"/>
          </a:p>
          <a:p>
            <a:r>
              <a:rPr lang="en-US" sz="1650"/>
              <a:t>Given assumptions for</a:t>
            </a:r>
            <a:endParaRPr lang="en-US" sz="1650"/>
          </a:p>
          <a:p>
            <a:pPr lvl="1"/>
            <a:r>
              <a:rPr lang="en-US" sz="1500"/>
              <a:t>Quantizer range: 2x</a:t>
            </a:r>
            <a:r>
              <a:rPr lang="en-US" sz="1500" baseline="-25000"/>
              <a:t>max</a:t>
            </a:r>
            <a:r>
              <a:rPr lang="en-US" sz="1500"/>
              <a:t>, and</a:t>
            </a:r>
            <a:endParaRPr lang="en-US" sz="1500"/>
          </a:p>
          <a:p>
            <a:pPr lvl="1"/>
            <a:r>
              <a:rPr lang="en-US" sz="1500"/>
              <a:t>Quantization interval: </a:t>
            </a:r>
            <a:r>
              <a:rPr lang="en-US" sz="1500">
                <a:sym typeface="Symbol" panose="05050102010706020507" pitchFamily="18" charset="2"/>
              </a:rPr>
              <a:t>= </a:t>
            </a:r>
            <a:r>
              <a:rPr lang="en-US" sz="1500"/>
              <a:t>2x</a:t>
            </a:r>
            <a:r>
              <a:rPr lang="en-US" sz="1500" baseline="-25000"/>
              <a:t>max</a:t>
            </a:r>
            <a:r>
              <a:rPr lang="en-US" sz="1500"/>
              <a:t>/2</a:t>
            </a:r>
            <a:r>
              <a:rPr lang="en-US" sz="1500" baseline="30000"/>
              <a:t>B</a:t>
            </a:r>
            <a:r>
              <a:rPr lang="en-US" sz="1500"/>
              <a:t>, for a B-bit quantizer</a:t>
            </a:r>
            <a:endParaRPr lang="en-US" sz="1500"/>
          </a:p>
          <a:p>
            <a:pPr lvl="1"/>
            <a:r>
              <a:rPr lang="en-US" sz="1500"/>
              <a:t>Uniform pdf, it can be shown that (see Exercise 12.2):</a:t>
            </a:r>
            <a:endParaRPr lang="en-US" sz="1500"/>
          </a:p>
        </p:txBody>
      </p:sp>
      <p:graphicFrame>
        <p:nvGraphicFramePr>
          <p:cNvPr id="1009668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096558" y="1473671"/>
          <a:ext cx="2943740" cy="1117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68" name="Equation" r:id="rId1" imgW="2209800" imgH="838200" progId="Equation.3">
                  <p:embed/>
                </p:oleObj>
              </mc:Choice>
              <mc:Fallback>
                <p:oleObj name="Equation" r:id="rId1" imgW="2209800" imgH="838200" progId="Equation.3">
                  <p:embed/>
                  <p:pic>
                    <p:nvPicPr>
                      <p:cNvPr id="0" name="图片 1065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6558" y="1473671"/>
                        <a:ext cx="2943740" cy="111700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9670" name="Object 6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103703" y="3897598"/>
          <a:ext cx="2943740" cy="702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69" name="Equation" r:id="rId3" imgW="1968500" imgH="469900" progId="Equation.3">
                  <p:embed/>
                </p:oleObj>
              </mc:Choice>
              <mc:Fallback>
                <p:oleObj name="Equation" r:id="rId3" imgW="1968500" imgH="469900" progId="Equation.3">
                  <p:embed/>
                  <p:pic>
                    <p:nvPicPr>
                      <p:cNvPr id="0" name="图片 1065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703" y="3897598"/>
                        <a:ext cx="2943740" cy="7025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0882-9A99-41F3-8BBB-0BDF4D93C031}" type="datetime3">
              <a:rPr lang="en-US" sz="900"/>
            </a:fld>
            <a:endParaRPr lang="en-US" sz="90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9598-B306-4D46-8B5C-29CF4EDF5347}" type="slidenum">
              <a:rPr lang="en-US" sz="900"/>
            </a:fld>
            <a:endParaRPr lang="en-US" sz="900"/>
          </a:p>
        </p:txBody>
      </p:sp>
      <p:sp>
        <p:nvSpPr>
          <p:cNvPr id="101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Quantization Error</a:t>
            </a:r>
            <a:endParaRPr lang="en-US"/>
          </a:p>
        </p:txBody>
      </p:sp>
      <p:sp>
        <p:nvSpPr>
          <p:cNvPr id="1014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9800" y="1064706"/>
            <a:ext cx="5658840" cy="3223586"/>
          </a:xfrm>
        </p:spPr>
        <p:txBody>
          <a:bodyPr/>
          <a:lstStyle/>
          <a:p>
            <a:r>
              <a:rPr lang="en-US" sz="1650" dirty="0"/>
              <a:t>Thus SNR can be expressed as:</a:t>
            </a:r>
            <a:endParaRPr lang="en-US" sz="1650" dirty="0"/>
          </a:p>
          <a:p>
            <a:endParaRPr lang="en-US" sz="1650" dirty="0"/>
          </a:p>
          <a:p>
            <a:endParaRPr lang="en-US" sz="1650" dirty="0"/>
          </a:p>
          <a:p>
            <a:endParaRPr lang="en-US" sz="1650" dirty="0"/>
          </a:p>
          <a:p>
            <a:r>
              <a:rPr lang="en-US" sz="1650" dirty="0"/>
              <a:t>Or in decibels (dB) as:</a:t>
            </a:r>
            <a:endParaRPr lang="en-US" sz="1650" dirty="0"/>
          </a:p>
          <a:p>
            <a:endParaRPr lang="en-US" sz="1650" dirty="0"/>
          </a:p>
          <a:p>
            <a:endParaRPr lang="en-US" sz="1650" dirty="0"/>
          </a:p>
          <a:p>
            <a:endParaRPr lang="en-US" sz="1650" dirty="0"/>
          </a:p>
          <a:p>
            <a:endParaRPr lang="en-US" sz="1650" dirty="0"/>
          </a:p>
          <a:p>
            <a:r>
              <a:rPr lang="en-US" sz="1650" dirty="0"/>
              <a:t>Because </a:t>
            </a:r>
            <a:r>
              <a:rPr lang="en-US" sz="165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x</a:t>
            </a:r>
            <a:r>
              <a:rPr lang="en-US" sz="165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max</a:t>
            </a:r>
            <a:r>
              <a:rPr lang="en-US" sz="16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= </a:t>
            </a:r>
            <a:r>
              <a:rPr lang="en-US" sz="1650" dirty="0"/>
              <a:t>4</a:t>
            </a:r>
            <a:r>
              <a:rPr lang="en-US" sz="1650" dirty="0">
                <a:sym typeface="Symbol" panose="05050102010706020507" pitchFamily="18" charset="2"/>
              </a:rPr>
              <a:t></a:t>
            </a:r>
            <a:r>
              <a:rPr lang="en-US" sz="1650" baseline="-25000" dirty="0">
                <a:sym typeface="Symbol" panose="05050102010706020507" pitchFamily="18" charset="2"/>
              </a:rPr>
              <a:t>x</a:t>
            </a:r>
            <a:r>
              <a:rPr lang="en-US" sz="1650" dirty="0">
                <a:sym typeface="Symbol" panose="05050102010706020507" pitchFamily="18" charset="2"/>
              </a:rPr>
              <a:t>, then</a:t>
            </a:r>
            <a:endParaRPr lang="en-US" sz="1650" dirty="0">
              <a:sym typeface="Symbol" panose="05050102010706020507" pitchFamily="18" charset="2"/>
            </a:endParaRPr>
          </a:p>
        </p:txBody>
      </p:sp>
      <p:graphicFrame>
        <p:nvGraphicFramePr>
          <p:cNvPr id="1014788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714300" y="1431365"/>
          <a:ext cx="3697538" cy="75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2" name="Equation" r:id="rId1" imgW="2362200" imgH="482600" progId="Equation.3">
                  <p:embed/>
                </p:oleObj>
              </mc:Choice>
              <mc:Fallback>
                <p:oleObj name="Equation" r:id="rId1" imgW="2362200" imgH="482600" progId="Equation.3">
                  <p:embed/>
                  <p:pic>
                    <p:nvPicPr>
                      <p:cNvPr id="0" name="图片 1075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300" y="1431365"/>
                        <a:ext cx="3697538" cy="754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4790" name="Object 6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946213" y="2526221"/>
          <a:ext cx="5851755" cy="1401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3" name="Equation" r:id="rId3" imgW="3924300" imgH="939800" progId="Equation.3">
                  <p:embed/>
                </p:oleObj>
              </mc:Choice>
              <mc:Fallback>
                <p:oleObj name="Equation" r:id="rId3" imgW="3924300" imgH="939800" progId="Equation.3">
                  <p:embed/>
                  <p:pic>
                    <p:nvPicPr>
                      <p:cNvPr id="0" name="图片 1075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6213" y="2526221"/>
                        <a:ext cx="5851755" cy="14016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4793" name="Text Box 9"/>
          <p:cNvSpPr txBox="1">
            <a:spLocks noChangeArrowheads="1"/>
          </p:cNvSpPr>
          <p:nvPr/>
        </p:nvSpPr>
        <p:spPr bwMode="auto">
          <a:xfrm>
            <a:off x="3215641" y="4161979"/>
            <a:ext cx="2732962" cy="33972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</a:ln>
          <a:effectLst/>
        </p:spPr>
        <p:txBody>
          <a:bodyPr>
            <a:spAutoFit/>
          </a:bodyPr>
          <a:lstStyle/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en-US" sz="1800" dirty="0">
                <a:sym typeface="Symbol" panose="05050102010706020507" pitchFamily="18" charset="2"/>
              </a:rPr>
              <a:t>SNR(dB)≈6B-7.2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E38B-6F2F-45CE-A4C6-82D704FCB2BC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FB8CA-548D-4D38-B90C-69B484C2B2F9}" type="slidenum">
              <a:rPr lang="en-US" sz="900"/>
            </a:fld>
            <a:endParaRPr lang="en-US" sz="900"/>
          </a:p>
        </p:txBody>
      </p:sp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Quantization Error</a:t>
            </a:r>
            <a:endParaRPr lang="en-US"/>
          </a:p>
        </p:txBody>
      </p:sp>
      <p:sp>
        <p:nvSpPr>
          <p:cNvPr id="101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500"/>
              <a:t>Presented quantization scheme is called </a:t>
            </a:r>
            <a:r>
              <a:rPr lang="en-US" sz="1500" b="1" i="1">
                <a:solidFill>
                  <a:srgbClr val="FF0000"/>
                </a:solidFill>
              </a:rPr>
              <a:t>pulse code modulation</a:t>
            </a:r>
            <a:r>
              <a:rPr lang="en-US" sz="1500"/>
              <a:t> (PCM).</a:t>
            </a: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B-bits per sample are transmitted as a codeword.</a:t>
            </a: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Advantages of this scheme: </a:t>
            </a:r>
            <a:endParaRPr lang="en-US" sz="1500"/>
          </a:p>
          <a:p>
            <a:pPr lvl="1">
              <a:lnSpc>
                <a:spcPct val="90000"/>
              </a:lnSpc>
            </a:pPr>
            <a:r>
              <a:rPr lang="en-US" sz="1350"/>
              <a:t>It is </a:t>
            </a:r>
            <a:r>
              <a:rPr lang="en-US" sz="1350" b="1" i="1">
                <a:solidFill>
                  <a:srgbClr val="FF0000"/>
                </a:solidFill>
              </a:rPr>
              <a:t>instantaneous</a:t>
            </a:r>
            <a:r>
              <a:rPr lang="en-US" sz="1350"/>
              <a:t> (no coding delay)</a:t>
            </a:r>
            <a:endParaRPr lang="en-US" sz="1350"/>
          </a:p>
          <a:p>
            <a:pPr lvl="1">
              <a:lnSpc>
                <a:spcPct val="90000"/>
              </a:lnSpc>
            </a:pPr>
            <a:r>
              <a:rPr lang="en-US" sz="1350"/>
              <a:t>Independent of the signal content (voice, music, etc.)</a:t>
            </a:r>
            <a:endParaRPr lang="en-US" sz="1350"/>
          </a:p>
          <a:p>
            <a:pPr>
              <a:lnSpc>
                <a:spcPct val="90000"/>
              </a:lnSpc>
            </a:pPr>
            <a:r>
              <a:rPr lang="en-US" sz="1500"/>
              <a:t>Disadvantages:</a:t>
            </a:r>
            <a:endParaRPr lang="en-US" sz="1500"/>
          </a:p>
          <a:p>
            <a:pPr lvl="1">
              <a:lnSpc>
                <a:spcPct val="90000"/>
              </a:lnSpc>
            </a:pPr>
            <a:r>
              <a:rPr lang="en-US" sz="1350"/>
              <a:t>It requires minimum of 11 bits per sample to achieve “toll quality”  (equivalent to a typical telephone quality) </a:t>
            </a:r>
            <a:endParaRPr lang="en-US" sz="1350"/>
          </a:p>
          <a:p>
            <a:pPr lvl="1">
              <a:lnSpc>
                <a:spcPct val="90000"/>
              </a:lnSpc>
            </a:pPr>
            <a:r>
              <a:rPr lang="en-US" sz="1350"/>
              <a:t>For 10000 Hz sampling rate, the required bit rate is:</a:t>
            </a:r>
            <a:br>
              <a:rPr lang="en-US" sz="1350"/>
            </a:br>
            <a:r>
              <a:rPr lang="en-US" sz="1350"/>
              <a:t>B=(11 bits/sample)x(10000 samples/sec)=110,000 bps=110 kbps</a:t>
            </a:r>
            <a:endParaRPr lang="en-US" sz="1350"/>
          </a:p>
          <a:p>
            <a:pPr lvl="1">
              <a:lnSpc>
                <a:spcPct val="90000"/>
              </a:lnSpc>
            </a:pPr>
            <a:r>
              <a:rPr lang="en-US" sz="1350"/>
              <a:t>For CD quality signal with sample rate of 20000 Hz and 16-bits/sample, SNR(dB) =96-7.2=88.8 dB and bit rate of 320 kbps. </a:t>
            </a:r>
            <a:endParaRPr lang="en-US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Non-uniform Quantization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656840" y="4687120"/>
            <a:ext cx="1429000" cy="342960"/>
          </a:xfrm>
          <a:prstGeom prst="rect">
            <a:avLst/>
          </a:prstGeom>
        </p:spPr>
        <p:txBody>
          <a:bodyPr/>
          <a:lstStyle/>
          <a:p>
            <a:fld id="{5225718E-CF84-4702-AD81-7E35641E3B17}" type="datetime3">
              <a:rPr lang="en-US" sz="900" smtClean="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485960" y="4687120"/>
            <a:ext cx="2172080" cy="342960"/>
          </a:xfrm>
          <a:prstGeom prst="rect">
            <a:avLst/>
          </a:prstGeom>
        </p:spPr>
        <p:txBody>
          <a:bodyPr/>
          <a:lstStyle/>
          <a:p>
            <a:r>
              <a:rPr lang="en-US" sz="900" smtClean="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058160" y="4687120"/>
            <a:ext cx="1429000" cy="342960"/>
          </a:xfrm>
          <a:prstGeom prst="rect">
            <a:avLst/>
          </a:prstGeom>
        </p:spPr>
        <p:txBody>
          <a:bodyPr/>
          <a:lstStyle/>
          <a:p>
            <a:fld id="{2AB8AA6B-AE84-480F-8CB4-57E0958E6E53}" type="slidenum">
              <a:rPr lang="en-US" sz="900" smtClean="0"/>
            </a:fld>
            <a:endParaRPr lang="en-US" sz="9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FA2D0-6CC0-410D-8650-84213806E402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7F3B6-AC5E-4054-866B-0032666FC096}" type="slidenum">
              <a:rPr lang="en-US" sz="900"/>
            </a:fld>
            <a:endParaRPr lang="en-US" sz="900"/>
          </a:p>
        </p:txBody>
      </p:sp>
      <p:sp>
        <p:nvSpPr>
          <p:cNvPr id="102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Nonuniform Quantization</a:t>
            </a:r>
            <a:endParaRPr lang="en-US"/>
          </a:p>
        </p:txBody>
      </p:sp>
      <p:sp>
        <p:nvSpPr>
          <p:cNvPr id="1020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500"/>
              <a:t>Uniform quantization may not be optimal (SNR can not be as small as possible for certain number of decision and reconstruction levels)</a:t>
            </a: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Consider for example speech signal for which x[n] is much more likely to be in one particular region than in other (low values occurring much more often than the high values).</a:t>
            </a: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This implies that decision and reconstruction levels are not being utilized effectively with uniform intervals over </a:t>
            </a:r>
            <a:r>
              <a:rPr lang="en-US" sz="1500">
                <a:sym typeface="Symbol" panose="05050102010706020507" pitchFamily="18" charset="2"/>
              </a:rPr>
              <a:t>x</a:t>
            </a:r>
            <a:r>
              <a:rPr lang="en-US" sz="1500" baseline="-25000">
                <a:sym typeface="Symbol" panose="05050102010706020507" pitchFamily="18" charset="2"/>
              </a:rPr>
              <a:t>max</a:t>
            </a:r>
            <a:r>
              <a:rPr lang="en-US" sz="1500">
                <a:sym typeface="Symbol" panose="05050102010706020507" pitchFamily="18" charset="2"/>
              </a:rPr>
              <a:t>.</a:t>
            </a:r>
            <a:endParaRPr lang="en-US" sz="150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sz="1500">
                <a:sym typeface="Symbol" panose="05050102010706020507" pitchFamily="18" charset="2"/>
              </a:rPr>
              <a:t>A Nonuniform quantization that is optimal (in a least-squared error sense) for a particular pdf is referred to as the </a:t>
            </a:r>
            <a:r>
              <a:rPr lang="en-US" sz="1500" b="1" i="1">
                <a:solidFill>
                  <a:srgbClr val="FF0000"/>
                </a:solidFill>
                <a:sym typeface="Symbol" panose="05050102010706020507" pitchFamily="18" charset="2"/>
              </a:rPr>
              <a:t>Max quantizer</a:t>
            </a:r>
            <a:r>
              <a:rPr lang="en-US" sz="1500">
                <a:sym typeface="Symbol" panose="05050102010706020507" pitchFamily="18" charset="2"/>
              </a:rPr>
              <a:t>.</a:t>
            </a:r>
            <a:endParaRPr lang="en-US" sz="150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sz="1500">
                <a:sym typeface="Symbol" panose="05050102010706020507" pitchFamily="18" charset="2"/>
              </a:rPr>
              <a:t>Example of a nonuniform quantizer is given in the figure in the next slide.</a:t>
            </a:r>
            <a:endParaRPr lang="en-US" sz="150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Bandwidth-Limited Signals (3)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0120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(b)-(e)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Successive approximations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to the original signal.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80" y="1600480"/>
            <a:ext cx="6516240" cy="1468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0DAE-5FE7-4001-8347-08FCDD7D865C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0A1A5-5923-45B5-822B-A22711BD3CA3}" type="slidenum">
              <a:rPr lang="en-US" sz="900"/>
            </a:fld>
            <a:endParaRPr lang="en-US" sz="900"/>
          </a:p>
        </p:txBody>
      </p:sp>
      <p:sp>
        <p:nvSpPr>
          <p:cNvPr id="1021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Nonuniform Quantization</a:t>
            </a:r>
            <a:endParaRPr lang="en-US"/>
          </a:p>
        </p:txBody>
      </p:sp>
      <p:pic>
        <p:nvPicPr>
          <p:cNvPr id="1021955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2110548" y="993155"/>
            <a:ext cx="4865745" cy="358679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0EDE-6DC6-4202-BBB1-6FB99990D55E}" type="datetime3">
              <a:rPr lang="en-US" sz="900"/>
            </a:fld>
            <a:endParaRPr lang="en-US" sz="90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F9B51-5460-45B0-BE59-E05B1D1542E5}" type="slidenum">
              <a:rPr lang="en-US" sz="900"/>
            </a:fld>
            <a:endParaRPr lang="en-US" sz="900"/>
          </a:p>
        </p:txBody>
      </p:sp>
      <p:sp>
        <p:nvSpPr>
          <p:cNvPr id="102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Nonuniform Quantization</a:t>
            </a:r>
            <a:endParaRPr lang="en-US"/>
          </a:p>
        </p:txBody>
      </p:sp>
      <p:sp>
        <p:nvSpPr>
          <p:cNvPr id="1022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50"/>
              <a:t>Max Quantizer</a:t>
            </a:r>
            <a:endParaRPr lang="en-US" sz="1650"/>
          </a:p>
          <a:p>
            <a:pPr lvl="1"/>
            <a:r>
              <a:rPr lang="en-US" sz="1500"/>
              <a:t>Problem Definition: For a random variable x with a known pdf, find the set of M quantizer levels that minimizes the quantization error.</a:t>
            </a:r>
            <a:endParaRPr lang="en-US" sz="1500"/>
          </a:p>
          <a:p>
            <a:pPr lvl="1"/>
            <a:r>
              <a:rPr lang="en-US" sz="1500"/>
              <a:t>Therefore, finding the decision and boundary levels x</a:t>
            </a:r>
            <a:r>
              <a:rPr lang="en-US" sz="1500" baseline="-25000"/>
              <a:t>i</a:t>
            </a:r>
            <a:r>
              <a:rPr lang="en-US" sz="1500"/>
              <a:t> and x</a:t>
            </a:r>
            <a:r>
              <a:rPr lang="en-US" sz="1500" baseline="-25000"/>
              <a:t>i</a:t>
            </a:r>
            <a:r>
              <a:rPr lang="en-US" sz="1500"/>
              <a:t>, respectively, that minimizes the mean-squared error (MSE) distortion measure:</a:t>
            </a:r>
            <a:endParaRPr lang="en-US" sz="1500"/>
          </a:p>
          <a:p>
            <a:pPr algn="ctr">
              <a:buFont typeface="Wingdings" panose="05000000000000000000" pitchFamily="2" charset="2"/>
              <a:buNone/>
            </a:pPr>
            <a:r>
              <a:rPr lang="en-US" sz="1800"/>
              <a:t>D=E[(x-x)</a:t>
            </a:r>
            <a:r>
              <a:rPr lang="en-US" sz="1800" baseline="30000"/>
              <a:t>2</a:t>
            </a:r>
            <a:r>
              <a:rPr lang="en-US" sz="1800"/>
              <a:t>]</a:t>
            </a:r>
            <a:endParaRPr lang="en-US" sz="1800"/>
          </a:p>
          <a:p>
            <a:pPr lvl="1"/>
            <a:r>
              <a:rPr lang="en-US" sz="1500"/>
              <a:t>E-denotes expected value and x is the quantized version of x.</a:t>
            </a:r>
            <a:endParaRPr lang="en-US" sz="1500"/>
          </a:p>
          <a:p>
            <a:pPr lvl="1"/>
            <a:endParaRPr lang="en-US" sz="375"/>
          </a:p>
          <a:p>
            <a:pPr lvl="1"/>
            <a:r>
              <a:rPr lang="en-US" sz="1500"/>
              <a:t>It turns out that optimal decision level x</a:t>
            </a:r>
            <a:r>
              <a:rPr lang="en-US" sz="1500" baseline="-25000"/>
              <a:t>k </a:t>
            </a:r>
            <a:r>
              <a:rPr lang="en-US" sz="1500"/>
              <a:t>is given by: </a:t>
            </a:r>
            <a:endParaRPr lang="en-US" sz="1500"/>
          </a:p>
        </p:txBody>
      </p:sp>
      <p:sp>
        <p:nvSpPr>
          <p:cNvPr id="1022980" name="Text Box 4"/>
          <p:cNvSpPr txBox="1">
            <a:spLocks noChangeArrowheads="1"/>
          </p:cNvSpPr>
          <p:nvPr/>
        </p:nvSpPr>
        <p:spPr bwMode="auto">
          <a:xfrm>
            <a:off x="7149380" y="3415187"/>
            <a:ext cx="304853" cy="25273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1050" dirty="0"/>
              <a:t>^</a:t>
            </a:r>
            <a:endParaRPr lang="en-US" sz="1050" dirty="0"/>
          </a:p>
        </p:txBody>
      </p:sp>
      <p:sp>
        <p:nvSpPr>
          <p:cNvPr id="1022981" name="Text Box 5"/>
          <p:cNvSpPr txBox="1">
            <a:spLocks noChangeArrowheads="1"/>
          </p:cNvSpPr>
          <p:nvPr/>
        </p:nvSpPr>
        <p:spPr bwMode="auto">
          <a:xfrm>
            <a:off x="7059749" y="2368968"/>
            <a:ext cx="304853" cy="25273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1050" dirty="0"/>
              <a:t>^</a:t>
            </a:r>
            <a:endParaRPr lang="en-US" sz="1050" dirty="0"/>
          </a:p>
        </p:txBody>
      </p:sp>
      <p:sp>
        <p:nvSpPr>
          <p:cNvPr id="1022982" name="Text Box 6"/>
          <p:cNvSpPr txBox="1">
            <a:spLocks noChangeArrowheads="1"/>
          </p:cNvSpPr>
          <p:nvPr/>
        </p:nvSpPr>
        <p:spPr bwMode="auto">
          <a:xfrm>
            <a:off x="4983136" y="3102618"/>
            <a:ext cx="304853" cy="25273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1050" dirty="0"/>
              <a:t>^</a:t>
            </a:r>
            <a:endParaRPr lang="en-US" sz="1050" dirty="0"/>
          </a:p>
        </p:txBody>
      </p:sp>
      <p:graphicFrame>
        <p:nvGraphicFramePr>
          <p:cNvPr id="1022983" name="Object 7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100130" y="4051215"/>
          <a:ext cx="2943740" cy="593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1" name="Equation" r:id="rId1" imgW="1955800" imgH="393700" progId="Equation.3">
                  <p:embed/>
                </p:oleObj>
              </mc:Choice>
              <mc:Fallback>
                <p:oleObj name="Equation" r:id="rId1" imgW="1955800" imgH="393700" progId="Equation.3">
                  <p:embed/>
                  <p:pic>
                    <p:nvPicPr>
                      <p:cNvPr id="0" name="图片 1085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130" y="4051215"/>
                        <a:ext cx="2943740" cy="5930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C438F-092C-48DC-BF66-3BD06AD4147E}" type="datetime3">
              <a:rPr lang="en-US" sz="900"/>
            </a:fld>
            <a:endParaRPr lang="en-US" sz="90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C4A43-458C-4F56-84A0-61D0759F8B5D}" type="slidenum">
              <a:rPr lang="en-US" sz="900"/>
            </a:fld>
            <a:endParaRPr lang="en-US" sz="900"/>
          </a:p>
        </p:txBody>
      </p:sp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Nonuniform Quantization</a:t>
            </a:r>
            <a:endParaRPr lang="en-US"/>
          </a:p>
        </p:txBody>
      </p:sp>
      <p:sp>
        <p:nvSpPr>
          <p:cNvPr id="102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650"/>
              <a:t>Max Quantizer (cont.)</a:t>
            </a:r>
            <a:endParaRPr lang="en-US" sz="1650"/>
          </a:p>
          <a:p>
            <a:pPr lvl="1">
              <a:lnSpc>
                <a:spcPct val="90000"/>
              </a:lnSpc>
            </a:pPr>
            <a:r>
              <a:rPr lang="en-US" sz="1500"/>
              <a:t>The optimal reconstruction level x</a:t>
            </a:r>
            <a:r>
              <a:rPr lang="en-US" sz="1500" baseline="-25000"/>
              <a:t>k</a:t>
            </a:r>
            <a:r>
              <a:rPr lang="en-US" sz="1500"/>
              <a:t> is the centroid of p</a:t>
            </a:r>
            <a:r>
              <a:rPr lang="en-US" sz="1500" baseline="-25000"/>
              <a:t>x</a:t>
            </a:r>
            <a:r>
              <a:rPr lang="en-US" sz="1500"/>
              <a:t>(x) over the interval x</a:t>
            </a:r>
            <a:r>
              <a:rPr lang="en-US" sz="1500" baseline="-25000"/>
              <a:t>k-1</a:t>
            </a:r>
            <a:r>
              <a:rPr lang="en-US" sz="1500"/>
              <a:t>≤ x ≤x</a:t>
            </a:r>
            <a:r>
              <a:rPr lang="en-US" sz="1500" baseline="-25000"/>
              <a:t>k</a:t>
            </a:r>
            <a:r>
              <a:rPr lang="en-US" sz="1500"/>
              <a:t>:</a:t>
            </a:r>
            <a:endParaRPr lang="en-US" sz="1500"/>
          </a:p>
          <a:p>
            <a:pPr lvl="1">
              <a:lnSpc>
                <a:spcPct val="90000"/>
              </a:lnSpc>
            </a:pPr>
            <a:endParaRPr lang="en-US" sz="1500"/>
          </a:p>
          <a:p>
            <a:pPr lvl="1">
              <a:lnSpc>
                <a:spcPct val="90000"/>
              </a:lnSpc>
            </a:pPr>
            <a:endParaRPr lang="en-US" sz="1500"/>
          </a:p>
          <a:p>
            <a:pPr lvl="1">
              <a:lnSpc>
                <a:spcPct val="90000"/>
              </a:lnSpc>
            </a:pPr>
            <a:endParaRPr lang="en-US" sz="1500"/>
          </a:p>
          <a:p>
            <a:pPr lvl="1">
              <a:lnSpc>
                <a:spcPct val="90000"/>
              </a:lnSpc>
            </a:pPr>
            <a:endParaRPr lang="en-US" sz="1500"/>
          </a:p>
          <a:p>
            <a:pPr lvl="1">
              <a:lnSpc>
                <a:spcPct val="90000"/>
              </a:lnSpc>
            </a:pPr>
            <a:endParaRPr lang="en-US" sz="1500"/>
          </a:p>
          <a:p>
            <a:pPr lvl="1">
              <a:lnSpc>
                <a:spcPct val="90000"/>
              </a:lnSpc>
            </a:pPr>
            <a:r>
              <a:rPr lang="en-US" sz="1500"/>
              <a:t>It is interpreted as the mean value of x over interval x</a:t>
            </a:r>
            <a:r>
              <a:rPr lang="en-US" sz="1500" baseline="-25000"/>
              <a:t>k-1</a:t>
            </a:r>
            <a:r>
              <a:rPr lang="en-US" sz="1500"/>
              <a:t>≤ x ≤x</a:t>
            </a:r>
            <a:r>
              <a:rPr lang="en-US" sz="1500" baseline="-25000"/>
              <a:t>k </a:t>
            </a:r>
            <a:r>
              <a:rPr lang="en-US" sz="1500"/>
              <a:t>for the normalized pdf p(x). </a:t>
            </a:r>
            <a:endParaRPr lang="en-US" sz="1500"/>
          </a:p>
          <a:p>
            <a:pPr lvl="1">
              <a:lnSpc>
                <a:spcPct val="90000"/>
              </a:lnSpc>
            </a:pPr>
            <a:r>
              <a:rPr lang="en-US" sz="1500"/>
              <a:t>Solving last two equations for x</a:t>
            </a:r>
            <a:r>
              <a:rPr lang="en-US" sz="1500" baseline="-25000"/>
              <a:t>k</a:t>
            </a:r>
            <a:r>
              <a:rPr lang="en-US" sz="1500"/>
              <a:t> and x</a:t>
            </a:r>
            <a:r>
              <a:rPr lang="en-US" sz="1500" baseline="-25000"/>
              <a:t>k</a:t>
            </a:r>
            <a:r>
              <a:rPr lang="en-US" sz="1500"/>
              <a:t> is a nonlinear problem in these two variables.</a:t>
            </a:r>
            <a:endParaRPr lang="en-US" sz="1500"/>
          </a:p>
          <a:p>
            <a:pPr lvl="2">
              <a:lnSpc>
                <a:spcPct val="90000"/>
              </a:lnSpc>
            </a:pPr>
            <a:r>
              <a:rPr lang="en-US" sz="1425"/>
              <a:t>Iterative solution which requires obtaining pdf (can be difficult).</a:t>
            </a:r>
            <a:endParaRPr lang="en-US" sz="1425"/>
          </a:p>
        </p:txBody>
      </p:sp>
      <p:sp>
        <p:nvSpPr>
          <p:cNvPr id="1026052" name="Text Box 4"/>
          <p:cNvSpPr txBox="1">
            <a:spLocks noChangeArrowheads="1"/>
          </p:cNvSpPr>
          <p:nvPr/>
        </p:nvSpPr>
        <p:spPr bwMode="auto">
          <a:xfrm>
            <a:off x="5356760" y="1328970"/>
            <a:ext cx="304853" cy="25273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1050"/>
              <a:t>^</a:t>
            </a:r>
            <a:endParaRPr lang="en-US" sz="1050"/>
          </a:p>
        </p:txBody>
      </p:sp>
      <p:graphicFrame>
        <p:nvGraphicFramePr>
          <p:cNvPr id="1026053" name="Object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079886" y="1820784"/>
          <a:ext cx="2943740" cy="1294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05" name="Equation" r:id="rId1" imgW="2311400" imgH="1016000" progId="Equation.3">
                  <p:embed/>
                </p:oleObj>
              </mc:Choice>
              <mc:Fallback>
                <p:oleObj name="Equation" r:id="rId1" imgW="2311400" imgH="1016000" progId="Equation.3">
                  <p:embed/>
                  <p:pic>
                    <p:nvPicPr>
                      <p:cNvPr id="0" name="图片 1096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9886" y="1820784"/>
                        <a:ext cx="2943740" cy="12944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057" name="Text Box 9"/>
          <p:cNvSpPr txBox="1">
            <a:spLocks noChangeArrowheads="1"/>
          </p:cNvSpPr>
          <p:nvPr/>
        </p:nvSpPr>
        <p:spPr bwMode="auto">
          <a:xfrm>
            <a:off x="5519903" y="3183098"/>
            <a:ext cx="338197" cy="10668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100"/>
              <a:t>~</a:t>
            </a:r>
            <a:endParaRPr lang="en-US" sz="100"/>
          </a:p>
        </p:txBody>
      </p:sp>
      <p:sp>
        <p:nvSpPr>
          <p:cNvPr id="1026058" name="Text Box 10"/>
          <p:cNvSpPr txBox="1">
            <a:spLocks noChangeArrowheads="1"/>
          </p:cNvSpPr>
          <p:nvPr/>
        </p:nvSpPr>
        <p:spPr bwMode="auto">
          <a:xfrm>
            <a:off x="5789032" y="3495096"/>
            <a:ext cx="304853" cy="25273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1050"/>
              <a:t>^</a:t>
            </a:r>
            <a:endParaRPr lang="en-US" sz="10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6928-14A6-4767-8E4E-A0A4AF037891}" type="datetime3">
              <a:rPr lang="en-US" sz="900"/>
            </a:fld>
            <a:endParaRPr lang="en-US" sz="9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42FD6-437F-4135-A679-3F13D1B8E2B7}" type="slidenum">
              <a:rPr lang="en-US" sz="900"/>
            </a:fld>
            <a:endParaRPr lang="en-US" sz="900"/>
          </a:p>
        </p:txBody>
      </p:sp>
      <p:sp>
        <p:nvSpPr>
          <p:cNvPr id="107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Nonuniform Quantization</a:t>
            </a:r>
            <a:endParaRPr lang="en-US"/>
          </a:p>
        </p:txBody>
      </p:sp>
      <p:pic>
        <p:nvPicPr>
          <p:cNvPr id="1077251" name="Picture 3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1567528" y="1093185"/>
            <a:ext cx="3015190" cy="3435554"/>
          </a:xfrm>
        </p:spPr>
      </p:pic>
      <p:pic>
        <p:nvPicPr>
          <p:cNvPr id="1077252" name="Picture 4"/>
          <p:cNvPicPr>
            <a:picLocks noGrp="1" noChangeAspect="1" noChangeArrowheads="1"/>
          </p:cNvPicPr>
          <p:nvPr>
            <p:ph type="body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61283" y="1086040"/>
            <a:ext cx="3008045" cy="3429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9671-CCBE-4F7F-B9B2-24D869D1BE35}" type="datetime3">
              <a:rPr lang="en-US" sz="900"/>
            </a:fld>
            <a:endParaRPr lang="en-US" sz="90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88C5-88AB-41F3-80FE-0E51B2BD5F12}" type="slidenum">
              <a:rPr lang="en-US" sz="900"/>
            </a:fld>
            <a:endParaRPr lang="en-US" sz="900"/>
          </a:p>
        </p:txBody>
      </p:sp>
      <p:sp>
        <p:nvSpPr>
          <p:cNvPr id="103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Companding</a:t>
            </a:r>
            <a:endParaRPr lang="en-US"/>
          </a:p>
        </p:txBody>
      </p:sp>
      <p:sp>
        <p:nvSpPr>
          <p:cNvPr id="103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50"/>
              <a:t>Alternative to the nonuniform quantizer is </a:t>
            </a:r>
            <a:r>
              <a:rPr lang="en-US" sz="1650" b="1" i="1">
                <a:solidFill>
                  <a:srgbClr val="FF0000"/>
                </a:solidFill>
              </a:rPr>
              <a:t>companding</a:t>
            </a:r>
            <a:r>
              <a:rPr lang="en-US" sz="1650"/>
              <a:t>.</a:t>
            </a:r>
            <a:endParaRPr lang="en-US" sz="1650"/>
          </a:p>
          <a:p>
            <a:r>
              <a:rPr lang="en-US" sz="1650"/>
              <a:t>It is based on the fact that uniform quantizer is optimal for a uniform pdf. </a:t>
            </a:r>
            <a:endParaRPr lang="en-US" sz="1650"/>
          </a:p>
          <a:p>
            <a:pPr lvl="1"/>
            <a:r>
              <a:rPr lang="en-US" sz="1500"/>
              <a:t>Thus if a nonlinearity is applied to the waveform x[n] to form a new sequence g[n] whose pdf is uniform then</a:t>
            </a:r>
            <a:endParaRPr lang="en-US" sz="1500"/>
          </a:p>
          <a:p>
            <a:pPr lvl="1"/>
            <a:r>
              <a:rPr lang="en-US" sz="1500"/>
              <a:t>Uniform quantizer can be applied to g[n] to obtain g[n], as depicted in the Figure 12.10 in the next slide. </a:t>
            </a:r>
            <a:endParaRPr lang="en-US" sz="1500"/>
          </a:p>
        </p:txBody>
      </p:sp>
      <p:sp>
        <p:nvSpPr>
          <p:cNvPr id="1030148" name="Text Box 4"/>
          <p:cNvSpPr txBox="1">
            <a:spLocks noChangeArrowheads="1"/>
          </p:cNvSpPr>
          <p:nvPr/>
        </p:nvSpPr>
        <p:spPr bwMode="auto">
          <a:xfrm>
            <a:off x="2195097" y="3124747"/>
            <a:ext cx="304853" cy="25273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sz="1050"/>
              <a:t>^</a:t>
            </a:r>
            <a:endParaRPr lang="en-US" sz="10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6053-FA20-4F34-9189-3C4627732AB5}" type="datetime3">
              <a:rPr lang="en-US" sz="900"/>
            </a:fld>
            <a:endParaRPr lang="en-US" sz="9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0D984-F2FF-4E65-AA14-6FBFDCD03A97}" type="slidenum">
              <a:rPr lang="en-US" sz="900"/>
            </a:fld>
            <a:endParaRPr lang="en-US" sz="900"/>
          </a:p>
        </p:txBody>
      </p:sp>
      <p:sp>
        <p:nvSpPr>
          <p:cNvPr id="103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Companding</a:t>
            </a:r>
            <a:endParaRPr lang="en-US"/>
          </a:p>
        </p:txBody>
      </p:sp>
      <p:pic>
        <p:nvPicPr>
          <p:cNvPr id="1031171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1" cstate="print"/>
          <a:srcRect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6523-1389-41D6-85DA-B7314D531BFC}" type="datetime3">
              <a:rPr lang="en-US" sz="900"/>
            </a:fld>
            <a:endParaRPr lang="en-US" sz="90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/>
              <a:t>Veton Këpuska</a:t>
            </a:r>
            <a:endParaRPr lang="en-US" sz="9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2A6B6-F0A4-400D-A8C3-4D1E92E2CBAD}" type="slidenum">
              <a:rPr lang="en-US" sz="900"/>
            </a:fld>
            <a:endParaRPr lang="en-US" sz="900"/>
          </a:p>
        </p:txBody>
      </p:sp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Companding</a:t>
            </a:r>
            <a:endParaRPr lang="en-US" dirty="0"/>
          </a:p>
        </p:txBody>
      </p:sp>
      <p:sp>
        <p:nvSpPr>
          <p:cNvPr id="103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500" dirty="0"/>
              <a:t>A number of other nonlinear approximations </a:t>
            </a:r>
            <a:r>
              <a:rPr lang="en-US" sz="1500" dirty="0" smtClean="0"/>
              <a:t>to nonlinear </a:t>
            </a:r>
            <a:r>
              <a:rPr lang="en-US" sz="1500" dirty="0"/>
              <a:t>transformation that achieves uniform density are used in practice which do not require </a:t>
            </a:r>
            <a:r>
              <a:rPr lang="en-US" sz="1500" dirty="0" err="1"/>
              <a:t>pdf</a:t>
            </a:r>
            <a:r>
              <a:rPr lang="en-US" sz="1500" dirty="0"/>
              <a:t> measurement. </a:t>
            </a: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500" dirty="0" smtClean="0"/>
              <a:t>Specifically: A-law </a:t>
            </a:r>
            <a:r>
              <a:rPr lang="en-US" sz="1500" dirty="0"/>
              <a:t>and </a:t>
            </a:r>
            <a:r>
              <a:rPr lang="en-US" sz="1500" dirty="0">
                <a:sym typeface="Symbol" panose="05050102010706020507" pitchFamily="18" charset="2"/>
              </a:rPr>
              <a:t></a:t>
            </a:r>
            <a:r>
              <a:rPr lang="en-US" sz="1500" dirty="0"/>
              <a:t>–law </a:t>
            </a:r>
            <a:r>
              <a:rPr lang="en-US" sz="1500" dirty="0" err="1" smtClean="0"/>
              <a:t>companding</a:t>
            </a:r>
            <a:r>
              <a:rPr lang="en-US" sz="1500" dirty="0" smtClean="0"/>
              <a:t> (ITU G.711).</a:t>
            </a: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500" dirty="0">
                <a:sym typeface="Symbol" panose="05050102010706020507" pitchFamily="18" charset="2"/>
              </a:rPr>
              <a:t></a:t>
            </a:r>
            <a:r>
              <a:rPr lang="en-US" sz="1500" dirty="0"/>
              <a:t>-law coding is give by: </a:t>
            </a:r>
            <a:endParaRPr lang="en-US" sz="1500" dirty="0"/>
          </a:p>
          <a:p>
            <a:pPr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500" dirty="0" smtClean="0"/>
              <a:t>ITU (then CCITT) </a:t>
            </a:r>
            <a:r>
              <a:rPr lang="en-US" sz="1500" dirty="0"/>
              <a:t>international standard coder at 64 kbps is an example application of </a:t>
            </a:r>
            <a:r>
              <a:rPr lang="en-US" sz="1500" dirty="0">
                <a:sym typeface="Symbol" panose="05050102010706020507" pitchFamily="18" charset="2"/>
              </a:rPr>
              <a:t></a:t>
            </a:r>
            <a:r>
              <a:rPr lang="en-US" sz="1500" dirty="0"/>
              <a:t>-law coding.</a:t>
            </a:r>
            <a:endParaRPr lang="en-US" sz="1500" dirty="0"/>
          </a:p>
          <a:p>
            <a:pPr lvl="1">
              <a:lnSpc>
                <a:spcPct val="80000"/>
              </a:lnSpc>
            </a:pPr>
            <a:r>
              <a:rPr lang="en-US" sz="1350" dirty="0">
                <a:sym typeface="Symbol" panose="05050102010706020507" pitchFamily="18" charset="2"/>
              </a:rPr>
              <a:t></a:t>
            </a:r>
            <a:r>
              <a:rPr lang="en-US" sz="1350" dirty="0"/>
              <a:t>-law transformation followed by 7-bit uniform quantization giving toll quality speech. </a:t>
            </a:r>
            <a:endParaRPr lang="en-US" sz="1350" dirty="0"/>
          </a:p>
          <a:p>
            <a:pPr lvl="1">
              <a:lnSpc>
                <a:spcPct val="80000"/>
              </a:lnSpc>
            </a:pPr>
            <a:r>
              <a:rPr lang="en-US" sz="1350" dirty="0"/>
              <a:t>Equivalent quality of straight uniform quantization achieved by 11 bits.</a:t>
            </a:r>
            <a:endParaRPr lang="en-US" sz="1350" dirty="0"/>
          </a:p>
        </p:txBody>
      </p:sp>
      <p:graphicFrame>
        <p:nvGraphicFramePr>
          <p:cNvPr id="1032196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644041" y="2367061"/>
          <a:ext cx="3824957" cy="1038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9" name="Equation" r:id="rId1" imgW="2527300" imgH="685800" progId="Equation.3">
                  <p:embed/>
                </p:oleObj>
              </mc:Choice>
              <mc:Fallback>
                <p:oleObj name="Equation" r:id="rId1" imgW="2527300" imgH="685800" progId="Equation.3">
                  <p:embed/>
                  <p:pic>
                    <p:nvPicPr>
                      <p:cNvPr id="0" name="图片 1106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4041" y="2367061"/>
                        <a:ext cx="3824957" cy="103840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Time Division Multiplexing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The T1 carrier (1.544 Mbps). USA and Japan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40" y="1257520"/>
            <a:ext cx="5813648" cy="2686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Time Division Multiplexing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Multiplexing T1 streams into higher carriers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543" y="1600480"/>
            <a:ext cx="5983937" cy="194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545145" y="1681642"/>
            <a:ext cx="8053712" cy="2711685"/>
          </a:xfrm>
          <a:prstGeom prst="roundRect">
            <a:avLst/>
          </a:prstGeom>
          <a:solidFill>
            <a:srgbClr val="C5E5F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563560" y="288041"/>
            <a:ext cx="8053712" cy="388721"/>
          </a:xfrm>
          <a:prstGeom prst="roundRect">
            <a:avLst>
              <a:gd name="adj" fmla="val 16667"/>
            </a:avLst>
          </a:prstGeom>
          <a:solidFill>
            <a:srgbClr val="0089FA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767967" y="245769"/>
            <a:ext cx="36449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TDM</a:t>
            </a:r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FDM</a:t>
            </a:r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and STDM</a:t>
            </a:r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 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3560" y="676437"/>
            <a:ext cx="7665001" cy="937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ts val="2200"/>
              </a:lnSpc>
              <a:buClr>
                <a:srgbClr val="0070C0"/>
              </a:buClr>
            </a:pPr>
            <a:r>
              <a:rPr lang="zh-CN" altLang="en-US" sz="1600" b="1" dirty="0">
                <a:latin typeface="Microsoft YaHei" panose="020B0503020204020204" charset="-122"/>
                <a:ea typeface="Microsoft YaHei" panose="020B0503020204020204" charset="-122"/>
              </a:rPr>
              <a:t>Multiplexing is a fundamental concept in communications technology.</a:t>
            </a:r>
            <a:endParaRPr lang="zh-CN" altLang="en-US" sz="1600" b="1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eaLnBrk="0" hangingPunct="0">
              <a:lnSpc>
                <a:spcPts val="2200"/>
              </a:lnSpc>
              <a:buClr>
                <a:srgbClr val="0070C0"/>
              </a:buClr>
            </a:pPr>
            <a:r>
              <a:rPr lang="zh-CN" altLang="en-US" sz="1600" b="1" dirty="0">
                <a:latin typeface="Microsoft YaHei" panose="020B0503020204020204" charset="-122"/>
                <a:ea typeface="Microsoft YaHei" panose="020B0503020204020204" charset="-122"/>
              </a:rPr>
              <a:t>It allows users to communicate using a Shared channel, reducing costs and increasing utilization.</a:t>
            </a:r>
            <a:endParaRPr lang="zh-CN" altLang="en-US" sz="1600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093409" y="1731433"/>
            <a:ext cx="5168206" cy="1316105"/>
            <a:chOff x="1442906" y="2204864"/>
            <a:chExt cx="7099300" cy="1807865"/>
          </a:xfrm>
        </p:grpSpPr>
        <p:sp>
          <p:nvSpPr>
            <p:cNvPr id="19" name="Line 39"/>
            <p:cNvSpPr>
              <a:spLocks noChangeShapeType="1"/>
            </p:cNvSpPr>
            <p:nvPr/>
          </p:nvSpPr>
          <p:spPr bwMode="auto">
            <a:xfrm>
              <a:off x="1840178" y="2546177"/>
              <a:ext cx="638214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0" name="Line 40"/>
            <p:cNvSpPr>
              <a:spLocks noChangeShapeType="1"/>
            </p:cNvSpPr>
            <p:nvPr/>
          </p:nvSpPr>
          <p:spPr bwMode="auto">
            <a:xfrm>
              <a:off x="1840178" y="3039889"/>
              <a:ext cx="638214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1" name="Line 41"/>
            <p:cNvSpPr>
              <a:spLocks noChangeShapeType="1"/>
            </p:cNvSpPr>
            <p:nvPr/>
          </p:nvSpPr>
          <p:spPr bwMode="auto">
            <a:xfrm>
              <a:off x="1840178" y="3533602"/>
              <a:ext cx="638214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2" name="Oval 42"/>
            <p:cNvSpPr>
              <a:spLocks noChangeArrowheads="1"/>
            </p:cNvSpPr>
            <p:nvPr/>
          </p:nvSpPr>
          <p:spPr bwMode="auto">
            <a:xfrm>
              <a:off x="1442906" y="2357265"/>
              <a:ext cx="397272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latin typeface="Microsoft YaHei" panose="020B0503020204020204" charset="-122"/>
                  <a:ea typeface="Microsoft YaHei" panose="020B0503020204020204" charset="-122"/>
                </a:rPr>
                <a:t>A</a:t>
              </a:r>
              <a:r>
                <a:rPr lang="en-US" altLang="zh-CN" sz="1400" b="1" baseline="-25000" dirty="0">
                  <a:latin typeface="Microsoft YaHei" panose="020B0503020204020204" charset="-122"/>
                  <a:ea typeface="Microsoft YaHei" panose="020B0503020204020204" charset="-122"/>
                </a:rPr>
                <a:t>1</a:t>
              </a:r>
              <a:endParaRPr lang="en-US" altLang="zh-CN" sz="1400" b="1" baseline="-25000" dirty="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3" name="Oval 43"/>
            <p:cNvSpPr>
              <a:spLocks noChangeArrowheads="1"/>
            </p:cNvSpPr>
            <p:nvPr/>
          </p:nvSpPr>
          <p:spPr bwMode="auto">
            <a:xfrm>
              <a:off x="8144934" y="2357265"/>
              <a:ext cx="397272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latin typeface="Microsoft YaHei" panose="020B0503020204020204" charset="-122"/>
                  <a:ea typeface="Microsoft YaHei" panose="020B0503020204020204" charset="-122"/>
                </a:rPr>
                <a:t>A</a:t>
              </a:r>
              <a:r>
                <a:rPr lang="en-US" altLang="zh-CN" sz="1400" b="1" baseline="-25000" dirty="0">
                  <a:latin typeface="Microsoft YaHei" panose="020B0503020204020204" charset="-122"/>
                  <a:ea typeface="Microsoft YaHei" panose="020B0503020204020204" charset="-122"/>
                </a:rPr>
                <a:t>2</a:t>
              </a:r>
              <a:endParaRPr lang="en-US" altLang="zh-CN" sz="1400" b="1" baseline="-25000" dirty="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4" name="Oval 44"/>
            <p:cNvSpPr>
              <a:spLocks noChangeArrowheads="1"/>
            </p:cNvSpPr>
            <p:nvPr/>
          </p:nvSpPr>
          <p:spPr bwMode="auto">
            <a:xfrm>
              <a:off x="1442906" y="2850978"/>
              <a:ext cx="397272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latin typeface="Microsoft YaHei" panose="020B0503020204020204" charset="-122"/>
                  <a:ea typeface="Microsoft YaHei" panose="020B0503020204020204" charset="-122"/>
                </a:rPr>
                <a:t>B</a:t>
              </a:r>
              <a:r>
                <a:rPr lang="en-US" altLang="zh-CN" sz="1400" b="1" baseline="-25000">
                  <a:latin typeface="Microsoft YaHei" panose="020B0503020204020204" charset="-122"/>
                  <a:ea typeface="Microsoft YaHei" panose="020B0503020204020204" charset="-122"/>
                </a:rPr>
                <a:t>1</a:t>
              </a:r>
              <a:endParaRPr lang="en-US" altLang="zh-CN" sz="1400" b="1" baseline="-250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5" name="Oval 45"/>
            <p:cNvSpPr>
              <a:spLocks noChangeArrowheads="1"/>
            </p:cNvSpPr>
            <p:nvPr/>
          </p:nvSpPr>
          <p:spPr bwMode="auto">
            <a:xfrm>
              <a:off x="8144934" y="2850978"/>
              <a:ext cx="397272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latin typeface="Microsoft YaHei" panose="020B0503020204020204" charset="-122"/>
                  <a:ea typeface="Microsoft YaHei" panose="020B0503020204020204" charset="-122"/>
                </a:rPr>
                <a:t>B</a:t>
              </a:r>
              <a:r>
                <a:rPr lang="en-US" altLang="zh-CN" sz="1400" b="1" baseline="-25000">
                  <a:latin typeface="Microsoft YaHei" panose="020B0503020204020204" charset="-122"/>
                  <a:ea typeface="Microsoft YaHei" panose="020B0503020204020204" charset="-122"/>
                </a:rPr>
                <a:t>2</a:t>
              </a:r>
              <a:endParaRPr lang="en-US" altLang="zh-CN" sz="1400" b="1" baseline="-250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6" name="Oval 46"/>
            <p:cNvSpPr>
              <a:spLocks noChangeArrowheads="1"/>
            </p:cNvSpPr>
            <p:nvPr/>
          </p:nvSpPr>
          <p:spPr bwMode="auto">
            <a:xfrm>
              <a:off x="1442906" y="3344689"/>
              <a:ext cx="397272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latin typeface="Microsoft YaHei" panose="020B0503020204020204" charset="-122"/>
                  <a:ea typeface="Microsoft YaHei" panose="020B0503020204020204" charset="-122"/>
                </a:rPr>
                <a:t>C</a:t>
              </a:r>
              <a:r>
                <a:rPr lang="en-US" altLang="zh-CN" sz="1400" b="1" baseline="-25000" dirty="0">
                  <a:latin typeface="Microsoft YaHei" panose="020B0503020204020204" charset="-122"/>
                  <a:ea typeface="Microsoft YaHei" panose="020B0503020204020204" charset="-122"/>
                </a:rPr>
                <a:t>1</a:t>
              </a:r>
              <a:endParaRPr lang="en-US" altLang="zh-CN" sz="1400" b="1" baseline="-25000" dirty="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7" name="Oval 47"/>
            <p:cNvSpPr>
              <a:spLocks noChangeArrowheads="1"/>
            </p:cNvSpPr>
            <p:nvPr/>
          </p:nvSpPr>
          <p:spPr bwMode="auto">
            <a:xfrm>
              <a:off x="8144934" y="3344689"/>
              <a:ext cx="397272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latin typeface="Microsoft YaHei" panose="020B0503020204020204" charset="-122"/>
                  <a:ea typeface="Microsoft YaHei" panose="020B0503020204020204" charset="-122"/>
                </a:rPr>
                <a:t>C</a:t>
              </a:r>
              <a:r>
                <a:rPr lang="en-US" altLang="zh-CN" sz="1400" b="1" baseline="-25000">
                  <a:latin typeface="Microsoft YaHei" panose="020B0503020204020204" charset="-122"/>
                  <a:ea typeface="Microsoft YaHei" panose="020B0503020204020204" charset="-122"/>
                </a:rPr>
                <a:t>2</a:t>
              </a:r>
              <a:endParaRPr lang="en-US" altLang="zh-CN" sz="1400" b="1" baseline="-250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8" name="Text Box 60"/>
            <p:cNvSpPr txBox="1">
              <a:spLocks noChangeArrowheads="1"/>
            </p:cNvSpPr>
            <p:nvPr/>
          </p:nvSpPr>
          <p:spPr bwMode="auto">
            <a:xfrm>
              <a:off x="3766221" y="3591424"/>
              <a:ext cx="2557487" cy="421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b="1" dirty="0">
                  <a:latin typeface="Microsoft YaHei" panose="020B0503020204020204" charset="-122"/>
                  <a:ea typeface="Microsoft YaHei" panose="020B0503020204020204" charset="-122"/>
                </a:rPr>
                <a:t>(a) Single channels</a:t>
              </a:r>
              <a:endParaRPr lang="en-US" altLang="zh-CN" sz="1400" b="1" dirty="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9" name="Line 64"/>
            <p:cNvSpPr>
              <a:spLocks noChangeShapeType="1"/>
            </p:cNvSpPr>
            <p:nvPr/>
          </p:nvSpPr>
          <p:spPr bwMode="auto">
            <a:xfrm>
              <a:off x="3676915" y="2431877"/>
              <a:ext cx="239051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30" name="Line 65"/>
            <p:cNvSpPr>
              <a:spLocks noChangeShapeType="1"/>
            </p:cNvSpPr>
            <p:nvPr/>
          </p:nvSpPr>
          <p:spPr bwMode="auto">
            <a:xfrm>
              <a:off x="3676915" y="2912889"/>
              <a:ext cx="239051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31" name="Line 66"/>
            <p:cNvSpPr>
              <a:spLocks noChangeShapeType="1"/>
            </p:cNvSpPr>
            <p:nvPr/>
          </p:nvSpPr>
          <p:spPr bwMode="auto">
            <a:xfrm>
              <a:off x="3676915" y="3417714"/>
              <a:ext cx="239051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32" name="AutoShape 78"/>
            <p:cNvSpPr>
              <a:spLocks noChangeArrowheads="1"/>
            </p:cNvSpPr>
            <p:nvPr/>
          </p:nvSpPr>
          <p:spPr bwMode="auto">
            <a:xfrm>
              <a:off x="4793060" y="3192289"/>
              <a:ext cx="178858" cy="171450"/>
            </a:xfrm>
            <a:prstGeom prst="star5">
              <a:avLst/>
            </a:prstGeom>
            <a:solidFill>
              <a:srgbClr val="FFFF00"/>
            </a:solidFill>
            <a:ln w="9525">
              <a:solidFill>
                <a:srgbClr val="000099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33" name="Oval 80"/>
            <p:cNvSpPr>
              <a:spLocks noChangeArrowheads="1"/>
            </p:cNvSpPr>
            <p:nvPr/>
          </p:nvSpPr>
          <p:spPr bwMode="auto">
            <a:xfrm>
              <a:off x="1921008" y="2357264"/>
              <a:ext cx="159940" cy="152400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rgbClr val="000099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34" name="Oval 81"/>
            <p:cNvSpPr>
              <a:spLocks noChangeArrowheads="1"/>
            </p:cNvSpPr>
            <p:nvPr/>
          </p:nvSpPr>
          <p:spPr bwMode="auto">
            <a:xfrm>
              <a:off x="4801658" y="2204864"/>
              <a:ext cx="159941" cy="152400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rgbClr val="000099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35" name="Oval 82"/>
            <p:cNvSpPr>
              <a:spLocks noChangeArrowheads="1"/>
            </p:cNvSpPr>
            <p:nvPr/>
          </p:nvSpPr>
          <p:spPr bwMode="auto">
            <a:xfrm>
              <a:off x="7904163" y="2357264"/>
              <a:ext cx="159941" cy="152400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rgbClr val="000099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36" name="Rectangle 83"/>
            <p:cNvSpPr>
              <a:spLocks noChangeArrowheads="1"/>
            </p:cNvSpPr>
            <p:nvPr/>
          </p:nvSpPr>
          <p:spPr bwMode="auto">
            <a:xfrm>
              <a:off x="7904163" y="2887489"/>
              <a:ext cx="127265" cy="122238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rgbClr val="000099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37" name="Rectangle 84"/>
            <p:cNvSpPr>
              <a:spLocks noChangeArrowheads="1"/>
            </p:cNvSpPr>
            <p:nvPr/>
          </p:nvSpPr>
          <p:spPr bwMode="auto">
            <a:xfrm>
              <a:off x="1921008" y="2887489"/>
              <a:ext cx="128984" cy="122238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rgbClr val="000099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38" name="Rectangle 85"/>
            <p:cNvSpPr>
              <a:spLocks noChangeArrowheads="1"/>
            </p:cNvSpPr>
            <p:nvPr/>
          </p:nvSpPr>
          <p:spPr bwMode="auto">
            <a:xfrm>
              <a:off x="4817137" y="2736678"/>
              <a:ext cx="128984" cy="122237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rgbClr val="000099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39" name="AutoShape 86"/>
            <p:cNvSpPr>
              <a:spLocks noChangeArrowheads="1"/>
            </p:cNvSpPr>
            <p:nvPr/>
          </p:nvSpPr>
          <p:spPr bwMode="auto">
            <a:xfrm>
              <a:off x="7905328" y="3309765"/>
              <a:ext cx="178858" cy="169863"/>
            </a:xfrm>
            <a:prstGeom prst="star5">
              <a:avLst/>
            </a:prstGeom>
            <a:solidFill>
              <a:srgbClr val="FFFF00"/>
            </a:solidFill>
            <a:ln w="9525">
              <a:solidFill>
                <a:srgbClr val="000099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40" name="AutoShape 87"/>
            <p:cNvSpPr>
              <a:spLocks noChangeArrowheads="1"/>
            </p:cNvSpPr>
            <p:nvPr/>
          </p:nvSpPr>
          <p:spPr bwMode="auto">
            <a:xfrm>
              <a:off x="1895211" y="3324052"/>
              <a:ext cx="178858" cy="171450"/>
            </a:xfrm>
            <a:prstGeom prst="star5">
              <a:avLst/>
            </a:prstGeom>
            <a:solidFill>
              <a:srgbClr val="FFFF00"/>
            </a:solidFill>
            <a:ln w="9525">
              <a:solidFill>
                <a:srgbClr val="000099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093409" y="3155240"/>
            <a:ext cx="5168206" cy="1129596"/>
            <a:chOff x="1442906" y="4221088"/>
            <a:chExt cx="7099300" cy="1551666"/>
          </a:xfrm>
        </p:grpSpPr>
        <p:sp>
          <p:nvSpPr>
            <p:cNvPr id="42" name="Text Box 92"/>
            <p:cNvSpPr txBox="1">
              <a:spLocks noChangeArrowheads="1"/>
            </p:cNvSpPr>
            <p:nvPr/>
          </p:nvSpPr>
          <p:spPr bwMode="auto">
            <a:xfrm>
              <a:off x="4518274" y="4421112"/>
              <a:ext cx="437006" cy="421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b="1">
                  <a:latin typeface="Microsoft YaHei" panose="020B0503020204020204" charset="-122"/>
                  <a:ea typeface="Microsoft YaHei" panose="020B0503020204020204" charset="-122"/>
                </a:rPr>
                <a:t>+</a:t>
              </a:r>
              <a:endParaRPr lang="en-US" altLang="zh-CN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43" name="Text Box 93"/>
            <p:cNvSpPr txBox="1">
              <a:spLocks noChangeArrowheads="1"/>
            </p:cNvSpPr>
            <p:nvPr/>
          </p:nvSpPr>
          <p:spPr bwMode="auto">
            <a:xfrm>
              <a:off x="3944925" y="4403926"/>
              <a:ext cx="1948046" cy="421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 smtClean="0">
                  <a:latin typeface="Microsoft YaHei" panose="020B0503020204020204" charset="-122"/>
                  <a:ea typeface="Microsoft YaHei" panose="020B0503020204020204" charset="-122"/>
                </a:rPr>
                <a:t>(               )</a:t>
              </a:r>
              <a:endParaRPr lang="en-US" altLang="zh-CN" sz="1400" b="1" dirty="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44" name="Text Box 37"/>
            <p:cNvSpPr txBox="1">
              <a:spLocks noChangeArrowheads="1"/>
            </p:cNvSpPr>
            <p:nvPr/>
          </p:nvSpPr>
          <p:spPr bwMode="auto">
            <a:xfrm>
              <a:off x="4925864" y="4421112"/>
              <a:ext cx="437006" cy="421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b="1" dirty="0">
                  <a:latin typeface="Microsoft YaHei" panose="020B0503020204020204" charset="-122"/>
                  <a:ea typeface="Microsoft YaHei" panose="020B0503020204020204" charset="-122"/>
                </a:rPr>
                <a:t>+</a:t>
              </a:r>
              <a:endParaRPr lang="en-US" altLang="zh-CN" sz="1400" b="1" dirty="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45" name="Line 38"/>
            <p:cNvSpPr>
              <a:spLocks noChangeShapeType="1"/>
            </p:cNvSpPr>
            <p:nvPr/>
          </p:nvSpPr>
          <p:spPr bwMode="auto">
            <a:xfrm>
              <a:off x="1840178" y="4903712"/>
              <a:ext cx="63821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46" name="Line 48"/>
            <p:cNvSpPr>
              <a:spLocks noChangeShapeType="1"/>
            </p:cNvSpPr>
            <p:nvPr/>
          </p:nvSpPr>
          <p:spPr bwMode="auto">
            <a:xfrm>
              <a:off x="2717271" y="4903712"/>
              <a:ext cx="470879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47" name="Line 49"/>
            <p:cNvSpPr>
              <a:spLocks noChangeShapeType="1"/>
            </p:cNvSpPr>
            <p:nvPr/>
          </p:nvSpPr>
          <p:spPr bwMode="auto">
            <a:xfrm>
              <a:off x="7426061" y="4979912"/>
              <a:ext cx="877094" cy="3794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48" name="Line 50"/>
            <p:cNvSpPr>
              <a:spLocks noChangeShapeType="1"/>
            </p:cNvSpPr>
            <p:nvPr/>
          </p:nvSpPr>
          <p:spPr bwMode="auto">
            <a:xfrm flipH="1">
              <a:off x="7426061" y="4448099"/>
              <a:ext cx="877094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49" name="Line 51"/>
            <p:cNvSpPr>
              <a:spLocks noChangeShapeType="1"/>
            </p:cNvSpPr>
            <p:nvPr/>
          </p:nvSpPr>
          <p:spPr bwMode="auto">
            <a:xfrm flipV="1">
              <a:off x="1759347" y="4979912"/>
              <a:ext cx="878813" cy="3794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0" name="Line 52"/>
            <p:cNvSpPr>
              <a:spLocks noChangeShapeType="1"/>
            </p:cNvSpPr>
            <p:nvPr/>
          </p:nvSpPr>
          <p:spPr bwMode="auto">
            <a:xfrm>
              <a:off x="1759347" y="4448099"/>
              <a:ext cx="878813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1" name="Oval 53"/>
            <p:cNvSpPr>
              <a:spLocks noChangeArrowheads="1"/>
            </p:cNvSpPr>
            <p:nvPr/>
          </p:nvSpPr>
          <p:spPr bwMode="auto">
            <a:xfrm>
              <a:off x="1442906" y="4221088"/>
              <a:ext cx="397271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latin typeface="Microsoft YaHei" panose="020B0503020204020204" charset="-122"/>
                  <a:ea typeface="Microsoft YaHei" panose="020B0503020204020204" charset="-122"/>
                </a:rPr>
                <a:t>A</a:t>
              </a:r>
              <a:r>
                <a:rPr lang="en-US" altLang="zh-CN" sz="1400" b="1" baseline="-25000" dirty="0">
                  <a:latin typeface="Microsoft YaHei" panose="020B0503020204020204" charset="-122"/>
                  <a:ea typeface="Microsoft YaHei" panose="020B0503020204020204" charset="-122"/>
                </a:rPr>
                <a:t>1</a:t>
              </a:r>
              <a:endParaRPr lang="en-US" altLang="zh-CN" sz="1400" b="1" baseline="-25000" dirty="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2" name="Oval 54"/>
            <p:cNvSpPr>
              <a:spLocks noChangeArrowheads="1"/>
            </p:cNvSpPr>
            <p:nvPr/>
          </p:nvSpPr>
          <p:spPr bwMode="auto">
            <a:xfrm>
              <a:off x="8144934" y="4221088"/>
              <a:ext cx="397272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latin typeface="Microsoft YaHei" panose="020B0503020204020204" charset="-122"/>
                  <a:ea typeface="Microsoft YaHei" panose="020B0503020204020204" charset="-122"/>
                </a:rPr>
                <a:t>A</a:t>
              </a:r>
              <a:r>
                <a:rPr lang="en-US" altLang="zh-CN" sz="1400" b="1" baseline="-25000" dirty="0">
                  <a:latin typeface="Microsoft YaHei" panose="020B0503020204020204" charset="-122"/>
                  <a:ea typeface="Microsoft YaHei" panose="020B0503020204020204" charset="-122"/>
                </a:rPr>
                <a:t>2</a:t>
              </a:r>
              <a:endParaRPr lang="en-US" altLang="zh-CN" sz="1400" b="1" baseline="-25000" dirty="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3" name="Oval 55"/>
            <p:cNvSpPr>
              <a:spLocks noChangeArrowheads="1"/>
            </p:cNvSpPr>
            <p:nvPr/>
          </p:nvSpPr>
          <p:spPr bwMode="auto">
            <a:xfrm>
              <a:off x="1442906" y="4703688"/>
              <a:ext cx="397271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latin typeface="Microsoft YaHei" panose="020B0503020204020204" charset="-122"/>
                  <a:ea typeface="Microsoft YaHei" panose="020B0503020204020204" charset="-122"/>
                </a:rPr>
                <a:t>B</a:t>
              </a:r>
              <a:r>
                <a:rPr lang="en-US" altLang="zh-CN" sz="1400" b="1" baseline="-25000" dirty="0">
                  <a:latin typeface="Microsoft YaHei" panose="020B0503020204020204" charset="-122"/>
                  <a:ea typeface="Microsoft YaHei" panose="020B0503020204020204" charset="-122"/>
                </a:rPr>
                <a:t>1</a:t>
              </a:r>
              <a:endParaRPr lang="en-US" altLang="zh-CN" sz="1400" b="1" baseline="-25000" dirty="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4" name="Oval 56"/>
            <p:cNvSpPr>
              <a:spLocks noChangeArrowheads="1"/>
            </p:cNvSpPr>
            <p:nvPr/>
          </p:nvSpPr>
          <p:spPr bwMode="auto">
            <a:xfrm>
              <a:off x="8144934" y="4703688"/>
              <a:ext cx="397272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latin typeface="Microsoft YaHei" panose="020B0503020204020204" charset="-122"/>
                  <a:ea typeface="Microsoft YaHei" panose="020B0503020204020204" charset="-122"/>
                </a:rPr>
                <a:t>B</a:t>
              </a:r>
              <a:r>
                <a:rPr lang="en-US" altLang="zh-CN" sz="1400" b="1" baseline="-25000">
                  <a:latin typeface="Microsoft YaHei" panose="020B0503020204020204" charset="-122"/>
                  <a:ea typeface="Microsoft YaHei" panose="020B0503020204020204" charset="-122"/>
                </a:rPr>
                <a:t>2</a:t>
              </a:r>
              <a:endParaRPr lang="en-US" altLang="zh-CN" sz="1400" b="1" baseline="-250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5" name="Oval 57"/>
            <p:cNvSpPr>
              <a:spLocks noChangeArrowheads="1"/>
            </p:cNvSpPr>
            <p:nvPr/>
          </p:nvSpPr>
          <p:spPr bwMode="auto">
            <a:xfrm>
              <a:off x="1442906" y="5208513"/>
              <a:ext cx="397271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latin typeface="Microsoft YaHei" panose="020B0503020204020204" charset="-122"/>
                  <a:ea typeface="Microsoft YaHei" panose="020B0503020204020204" charset="-122"/>
                </a:rPr>
                <a:t>C</a:t>
              </a:r>
              <a:r>
                <a:rPr lang="en-US" altLang="zh-CN" sz="1400" b="1" baseline="-25000" dirty="0">
                  <a:latin typeface="Microsoft YaHei" panose="020B0503020204020204" charset="-122"/>
                  <a:ea typeface="Microsoft YaHei" panose="020B0503020204020204" charset="-122"/>
                </a:rPr>
                <a:t>1</a:t>
              </a:r>
              <a:endParaRPr lang="en-US" altLang="zh-CN" sz="1400" b="1" baseline="-25000" dirty="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6" name="Oval 58"/>
            <p:cNvSpPr>
              <a:spLocks noChangeArrowheads="1"/>
            </p:cNvSpPr>
            <p:nvPr/>
          </p:nvSpPr>
          <p:spPr bwMode="auto">
            <a:xfrm>
              <a:off x="8144934" y="5208513"/>
              <a:ext cx="397272" cy="377825"/>
            </a:xfrm>
            <a:prstGeom prst="ellipse">
              <a:avLst/>
            </a:prstGeom>
            <a:solidFill>
              <a:srgbClr val="99FFCC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latin typeface="Microsoft YaHei" panose="020B0503020204020204" charset="-122"/>
                  <a:ea typeface="Microsoft YaHei" panose="020B0503020204020204" charset="-122"/>
                </a:rPr>
                <a:t>C</a:t>
              </a:r>
              <a:r>
                <a:rPr lang="en-US" altLang="zh-CN" sz="1400" b="1" baseline="-25000">
                  <a:latin typeface="Microsoft YaHei" panose="020B0503020204020204" charset="-122"/>
                  <a:ea typeface="Microsoft YaHei" panose="020B0503020204020204" charset="-122"/>
                </a:rPr>
                <a:t>2</a:t>
              </a:r>
              <a:endParaRPr lang="en-US" altLang="zh-CN" sz="1400" b="1" baseline="-250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7" name="Text Box 59"/>
            <p:cNvSpPr txBox="1">
              <a:spLocks noChangeArrowheads="1"/>
            </p:cNvSpPr>
            <p:nvPr/>
          </p:nvSpPr>
          <p:spPr bwMode="auto">
            <a:xfrm>
              <a:off x="3839373" y="4902944"/>
              <a:ext cx="2105653" cy="421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b="1" dirty="0">
                  <a:solidFill>
                    <a:srgbClr val="CC00CC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shared channel</a:t>
              </a:r>
              <a:endParaRPr lang="en-US" altLang="zh-CN" sz="1400" b="1" dirty="0">
                <a:solidFill>
                  <a:srgbClr val="CC00CC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8" name="Text Box 61"/>
            <p:cNvSpPr txBox="1">
              <a:spLocks noChangeArrowheads="1"/>
            </p:cNvSpPr>
            <p:nvPr/>
          </p:nvSpPr>
          <p:spPr bwMode="auto">
            <a:xfrm>
              <a:off x="3916411" y="5351450"/>
              <a:ext cx="3305020" cy="421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b="1" dirty="0">
                  <a:latin typeface="Microsoft YaHei" panose="020B0503020204020204" charset="-122"/>
                  <a:ea typeface="Microsoft YaHei" panose="020B0503020204020204" charset="-122"/>
                </a:rPr>
                <a:t>(b) Using shared channel</a:t>
              </a:r>
              <a:endParaRPr lang="en-US" altLang="zh-CN" sz="1400" b="1" dirty="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auto">
            <a:xfrm>
              <a:off x="2431785" y="4702100"/>
              <a:ext cx="717154" cy="3794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00FF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MUX</a:t>
              </a:r>
              <a:endParaRPr lang="en-US" altLang="zh-CN" sz="1400" b="1">
                <a:solidFill>
                  <a:srgbClr val="0000FF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auto">
            <a:xfrm>
              <a:off x="7047706" y="4716387"/>
              <a:ext cx="717154" cy="3794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00FF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DEX</a:t>
              </a:r>
              <a:endParaRPr lang="en-US" altLang="zh-CN" sz="1400" b="1">
                <a:solidFill>
                  <a:srgbClr val="0000FF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61" name="Line 67"/>
            <p:cNvSpPr>
              <a:spLocks noChangeShapeType="1"/>
            </p:cNvSpPr>
            <p:nvPr/>
          </p:nvSpPr>
          <p:spPr bwMode="auto">
            <a:xfrm>
              <a:off x="3676915" y="4776712"/>
              <a:ext cx="239051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62" name="Line 68"/>
            <p:cNvSpPr>
              <a:spLocks noChangeShapeType="1"/>
            </p:cNvSpPr>
            <p:nvPr/>
          </p:nvSpPr>
          <p:spPr bwMode="auto">
            <a:xfrm>
              <a:off x="1910689" y="4859262"/>
              <a:ext cx="39899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63" name="Line 69"/>
            <p:cNvSpPr>
              <a:spLocks noChangeShapeType="1"/>
            </p:cNvSpPr>
            <p:nvPr/>
          </p:nvSpPr>
          <p:spPr bwMode="auto">
            <a:xfrm>
              <a:off x="7744222" y="4829099"/>
              <a:ext cx="39899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64" name="Line 70"/>
            <p:cNvSpPr>
              <a:spLocks noChangeShapeType="1"/>
            </p:cNvSpPr>
            <p:nvPr/>
          </p:nvSpPr>
          <p:spPr bwMode="auto">
            <a:xfrm rot="1484370">
              <a:off x="1979481" y="4554462"/>
              <a:ext cx="39899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65" name="Line 71"/>
            <p:cNvSpPr>
              <a:spLocks noChangeShapeType="1"/>
            </p:cNvSpPr>
            <p:nvPr/>
          </p:nvSpPr>
          <p:spPr bwMode="auto">
            <a:xfrm rot="1484370">
              <a:off x="7802695" y="5171999"/>
              <a:ext cx="39899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66" name="Line 72"/>
            <p:cNvSpPr>
              <a:spLocks noChangeShapeType="1"/>
            </p:cNvSpPr>
            <p:nvPr/>
          </p:nvSpPr>
          <p:spPr bwMode="auto">
            <a:xfrm rot="-1648508">
              <a:off x="1922727" y="5138663"/>
              <a:ext cx="398992" cy="1587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67" name="Line 73"/>
            <p:cNvSpPr>
              <a:spLocks noChangeShapeType="1"/>
            </p:cNvSpPr>
            <p:nvPr/>
          </p:nvSpPr>
          <p:spPr bwMode="auto">
            <a:xfrm rot="-1648508">
              <a:off x="7659952" y="4563988"/>
              <a:ext cx="398992" cy="1587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68" name="Oval 74"/>
            <p:cNvSpPr>
              <a:spLocks noChangeArrowheads="1"/>
            </p:cNvSpPr>
            <p:nvPr/>
          </p:nvSpPr>
          <p:spPr bwMode="auto">
            <a:xfrm>
              <a:off x="2098146" y="4293096"/>
              <a:ext cx="159941" cy="152400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rgbClr val="000099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69" name="Oval 75"/>
            <p:cNvSpPr>
              <a:spLocks noChangeArrowheads="1"/>
            </p:cNvSpPr>
            <p:nvPr/>
          </p:nvSpPr>
          <p:spPr bwMode="auto">
            <a:xfrm>
              <a:off x="7728744" y="4365104"/>
              <a:ext cx="159941" cy="150812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rgbClr val="000099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0" name="Rectangle 76"/>
            <p:cNvSpPr>
              <a:spLocks noChangeArrowheads="1"/>
            </p:cNvSpPr>
            <p:nvPr/>
          </p:nvSpPr>
          <p:spPr bwMode="auto">
            <a:xfrm>
              <a:off x="2012157" y="4692574"/>
              <a:ext cx="128985" cy="122238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rgbClr val="000099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1" name="Rectangle 77"/>
            <p:cNvSpPr>
              <a:spLocks noChangeArrowheads="1"/>
            </p:cNvSpPr>
            <p:nvPr/>
          </p:nvSpPr>
          <p:spPr bwMode="auto">
            <a:xfrm>
              <a:off x="7874927" y="4679874"/>
              <a:ext cx="128984" cy="122238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rgbClr val="000099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2" name="AutoShape 79"/>
            <p:cNvSpPr>
              <a:spLocks noChangeArrowheads="1"/>
            </p:cNvSpPr>
            <p:nvPr/>
          </p:nvSpPr>
          <p:spPr bwMode="auto">
            <a:xfrm>
              <a:off x="7919641" y="4962449"/>
              <a:ext cx="178858" cy="171450"/>
            </a:xfrm>
            <a:prstGeom prst="star5">
              <a:avLst/>
            </a:prstGeom>
            <a:solidFill>
              <a:srgbClr val="FFFF00"/>
            </a:solidFill>
            <a:ln w="9525">
              <a:solidFill>
                <a:srgbClr val="000099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3" name="AutoShape 88"/>
            <p:cNvSpPr>
              <a:spLocks noChangeArrowheads="1"/>
            </p:cNvSpPr>
            <p:nvPr/>
          </p:nvSpPr>
          <p:spPr bwMode="auto">
            <a:xfrm>
              <a:off x="1943364" y="4978325"/>
              <a:ext cx="180579" cy="169863"/>
            </a:xfrm>
            <a:prstGeom prst="star5">
              <a:avLst/>
            </a:prstGeom>
            <a:solidFill>
              <a:srgbClr val="FFFF00"/>
            </a:solidFill>
            <a:ln w="9525">
              <a:solidFill>
                <a:srgbClr val="000099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4" name="Oval 89"/>
            <p:cNvSpPr>
              <a:spLocks noChangeArrowheads="1"/>
            </p:cNvSpPr>
            <p:nvPr/>
          </p:nvSpPr>
          <p:spPr bwMode="auto">
            <a:xfrm>
              <a:off x="4428845" y="4548112"/>
              <a:ext cx="159940" cy="152400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rgbClr val="000099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5" name="Rectangle 90"/>
            <p:cNvSpPr>
              <a:spLocks noChangeArrowheads="1"/>
            </p:cNvSpPr>
            <p:nvPr/>
          </p:nvSpPr>
          <p:spPr bwMode="auto">
            <a:xfrm>
              <a:off x="4827836" y="4562399"/>
              <a:ext cx="128984" cy="122238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rgbClr val="000099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6" name="AutoShape 91"/>
            <p:cNvSpPr>
              <a:spLocks noChangeArrowheads="1"/>
            </p:cNvSpPr>
            <p:nvPr/>
          </p:nvSpPr>
          <p:spPr bwMode="auto">
            <a:xfrm>
              <a:off x="5206190" y="4536999"/>
              <a:ext cx="178858" cy="171450"/>
            </a:xfrm>
            <a:prstGeom prst="star5">
              <a:avLst/>
            </a:prstGeom>
            <a:solidFill>
              <a:srgbClr val="FFFF00"/>
            </a:solidFill>
            <a:ln w="9525">
              <a:solidFill>
                <a:srgbClr val="000099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Bandwidth-Limited Signals (4)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0120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(b)-(e)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Successive approximations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to the original signal.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38" y="1600480"/>
            <a:ext cx="6318561" cy="162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548073" y="350668"/>
            <a:ext cx="8048776" cy="35393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977536" y="317457"/>
            <a:ext cx="518985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000" b="1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FDM (Frequency </a:t>
            </a: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Division Multiplexing) </a:t>
            </a:r>
            <a:endParaRPr lang="zh-CN" altLang="en-US" sz="2000" b="1" dirty="0" smtClean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" name="Rectangle 68"/>
          <p:cNvSpPr>
            <a:spLocks noChangeArrowheads="1"/>
          </p:cNvSpPr>
          <p:nvPr/>
        </p:nvSpPr>
        <p:spPr bwMode="auto">
          <a:xfrm>
            <a:off x="456376" y="788442"/>
            <a:ext cx="4408231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 eaLnBrk="0" hangingPunct="0">
              <a:lnSpc>
                <a:spcPts val="33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Microsoft YaHei" panose="020B0503020204020204" charset="-122"/>
                <a:ea typeface="Microsoft YaHei" panose="020B0503020204020204" charset="-122"/>
              </a:rPr>
              <a:t>The whole bandwidth is divided into several parts. After the user is allocated a certain frequency band, he/she occupies the band throughout the communication process.</a:t>
            </a:r>
            <a:endParaRPr lang="zh-CN" altLang="en-US" sz="1600" b="1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eaLnBrk="0" hangingPunct="0">
              <a:lnSpc>
                <a:spcPts val="33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Microsoft YaHei" panose="020B0503020204020204" charset="-122"/>
                <a:ea typeface="Microsoft YaHei" panose="020B0503020204020204" charset="-122"/>
              </a:rPr>
              <a:t>All users of frequency division multiplexing use different bandwidth resources at the same time </a:t>
            </a:r>
            <a:endParaRPr lang="zh-CN" altLang="en-US" sz="1600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748460" y="1161823"/>
            <a:ext cx="4085479" cy="2981127"/>
            <a:chOff x="1729417" y="3361217"/>
            <a:chExt cx="7268342" cy="2981127"/>
          </a:xfrm>
        </p:grpSpPr>
        <p:sp>
          <p:nvSpPr>
            <p:cNvPr id="11" name="Text Box 29"/>
            <p:cNvSpPr txBox="1">
              <a:spLocks noChangeArrowheads="1"/>
            </p:cNvSpPr>
            <p:nvPr/>
          </p:nvSpPr>
          <p:spPr bwMode="auto">
            <a:xfrm>
              <a:off x="1729417" y="3361217"/>
              <a:ext cx="1966821" cy="284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sz="1400" b="1" dirty="0">
                  <a:solidFill>
                    <a:srgbClr val="008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Frequency</a:t>
              </a:r>
              <a:endParaRPr kumimoji="1" lang="en-US" altLang="zh-CN" sz="1400" b="1" dirty="0">
                <a:solidFill>
                  <a:srgbClr val="008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12" name="Text Box 30"/>
            <p:cNvSpPr txBox="1">
              <a:spLocks noChangeArrowheads="1"/>
            </p:cNvSpPr>
            <p:nvPr/>
          </p:nvSpPr>
          <p:spPr bwMode="auto">
            <a:xfrm>
              <a:off x="7886127" y="6057864"/>
              <a:ext cx="1111632" cy="284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sz="1400" b="1" dirty="0">
                  <a:solidFill>
                    <a:srgbClr val="008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Time</a:t>
              </a:r>
              <a:endParaRPr kumimoji="1" lang="en-US" altLang="zh-CN" sz="1400" b="1" dirty="0">
                <a:solidFill>
                  <a:srgbClr val="008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13" name="Rectangle 31"/>
            <p:cNvSpPr>
              <a:spLocks noChangeArrowheads="1"/>
            </p:cNvSpPr>
            <p:nvPr/>
          </p:nvSpPr>
          <p:spPr bwMode="auto">
            <a:xfrm>
              <a:off x="2192736" y="3915303"/>
              <a:ext cx="6005512" cy="387350"/>
            </a:xfrm>
            <a:prstGeom prst="rect">
              <a:avLst/>
            </a:prstGeom>
            <a:solidFill>
              <a:srgbClr val="66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14" name="Rectangle 32"/>
            <p:cNvSpPr>
              <a:spLocks noChangeArrowheads="1"/>
            </p:cNvSpPr>
            <p:nvPr/>
          </p:nvSpPr>
          <p:spPr bwMode="auto">
            <a:xfrm>
              <a:off x="2192736" y="4302653"/>
              <a:ext cx="6005512" cy="387350"/>
            </a:xfrm>
            <a:prstGeom prst="rect">
              <a:avLst/>
            </a:prstGeom>
            <a:solidFill>
              <a:srgbClr val="00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15" name="Rectangle 34"/>
            <p:cNvSpPr>
              <a:spLocks noChangeArrowheads="1"/>
            </p:cNvSpPr>
            <p:nvPr/>
          </p:nvSpPr>
          <p:spPr bwMode="auto">
            <a:xfrm>
              <a:off x="2192736" y="5077353"/>
              <a:ext cx="6005512" cy="38735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16" name="Rectangle 35"/>
            <p:cNvSpPr>
              <a:spLocks noChangeArrowheads="1"/>
            </p:cNvSpPr>
            <p:nvPr/>
          </p:nvSpPr>
          <p:spPr bwMode="auto">
            <a:xfrm>
              <a:off x="2192736" y="5464703"/>
              <a:ext cx="6005512" cy="387350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17" name="Text Box 36"/>
            <p:cNvSpPr txBox="1">
              <a:spLocks noChangeArrowheads="1"/>
            </p:cNvSpPr>
            <p:nvPr/>
          </p:nvSpPr>
          <p:spPr bwMode="auto">
            <a:xfrm>
              <a:off x="4765546" y="5521853"/>
              <a:ext cx="1427951" cy="284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sz="1400" b="1">
                  <a:latin typeface="Microsoft YaHei" panose="020B0503020204020204" charset="-122"/>
                  <a:ea typeface="Microsoft YaHei" panose="020B0503020204020204" charset="-122"/>
                </a:rPr>
                <a:t>Band</a:t>
              </a:r>
              <a:r>
                <a:rPr kumimoji="1" lang="zh-CN" altLang="en-US" sz="1400" b="1">
                  <a:latin typeface="Microsoft YaHei" panose="020B0503020204020204" charset="-122"/>
                  <a:ea typeface="Microsoft YaHei" panose="020B0503020204020204" charset="-122"/>
                </a:rPr>
                <a:t> </a:t>
              </a:r>
              <a:r>
                <a:rPr kumimoji="1" lang="en-US" altLang="zh-CN" sz="1400" b="1">
                  <a:latin typeface="Microsoft YaHei" panose="020B0503020204020204" charset="-122"/>
                  <a:ea typeface="Microsoft YaHei" panose="020B0503020204020204" charset="-122"/>
                </a:rPr>
                <a:t>1</a:t>
              </a:r>
              <a:endParaRPr kumimoji="1" lang="en-US" altLang="zh-CN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18" name="Text Box 37"/>
            <p:cNvSpPr txBox="1">
              <a:spLocks noChangeArrowheads="1"/>
            </p:cNvSpPr>
            <p:nvPr/>
          </p:nvSpPr>
          <p:spPr bwMode="auto">
            <a:xfrm>
              <a:off x="4765546" y="5132916"/>
              <a:ext cx="1427951" cy="284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sz="1400" b="1">
                  <a:latin typeface="Microsoft YaHei" panose="020B0503020204020204" charset="-122"/>
                  <a:ea typeface="Microsoft YaHei" panose="020B0503020204020204" charset="-122"/>
                </a:rPr>
                <a:t>Band</a:t>
              </a:r>
              <a:r>
                <a:rPr kumimoji="1" lang="zh-CN" altLang="en-US" sz="1400" b="1">
                  <a:latin typeface="Microsoft YaHei" panose="020B0503020204020204" charset="-122"/>
                  <a:ea typeface="Microsoft YaHei" panose="020B0503020204020204" charset="-122"/>
                </a:rPr>
                <a:t> </a:t>
              </a:r>
              <a:r>
                <a:rPr kumimoji="1" lang="en-US" altLang="zh-CN" sz="1400" b="1">
                  <a:latin typeface="Microsoft YaHei" panose="020B0503020204020204" charset="-122"/>
                  <a:ea typeface="Microsoft YaHei" panose="020B0503020204020204" charset="-122"/>
                </a:rPr>
                <a:t>2</a:t>
              </a:r>
              <a:endParaRPr kumimoji="1" lang="en-US" altLang="zh-CN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19" name="Text Box 39"/>
            <p:cNvSpPr txBox="1">
              <a:spLocks noChangeArrowheads="1"/>
            </p:cNvSpPr>
            <p:nvPr/>
          </p:nvSpPr>
          <p:spPr bwMode="auto">
            <a:xfrm>
              <a:off x="4915163" y="4307733"/>
              <a:ext cx="642804" cy="284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sz="1400" b="1" dirty="0">
                  <a:latin typeface="Microsoft YaHei" panose="020B0503020204020204" charset="-122"/>
                  <a:ea typeface="Microsoft YaHei" panose="020B0503020204020204" charset="-122"/>
                  <a:sym typeface="Symbol" panose="05050102010706020507" pitchFamily="18" charset="2"/>
                </a:rPr>
                <a:t></a:t>
              </a:r>
              <a:endParaRPr kumimoji="1" lang="zh-CN" altLang="zh-CN" sz="1400" b="1" dirty="0">
                <a:latin typeface="Microsoft YaHei" panose="020B0503020204020204" charset="-122"/>
                <a:ea typeface="Microsoft YaHei" panose="020B0503020204020204" charset="-122"/>
                <a:sym typeface="Symbol" panose="05050102010706020507" pitchFamily="18" charset="2"/>
              </a:endParaRPr>
            </a:p>
          </p:txBody>
        </p:sp>
        <p:sp>
          <p:nvSpPr>
            <p:cNvPr id="20" name="Text Box 40"/>
            <p:cNvSpPr txBox="1">
              <a:spLocks noChangeArrowheads="1"/>
            </p:cNvSpPr>
            <p:nvPr/>
          </p:nvSpPr>
          <p:spPr bwMode="auto">
            <a:xfrm>
              <a:off x="4765546" y="3958166"/>
              <a:ext cx="1436988" cy="284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sz="1400" b="1" dirty="0">
                  <a:latin typeface="Microsoft YaHei" panose="020B0503020204020204" charset="-122"/>
                  <a:ea typeface="Microsoft YaHei" panose="020B0503020204020204" charset="-122"/>
                </a:rPr>
                <a:t>Band</a:t>
              </a:r>
              <a:r>
                <a:rPr kumimoji="1" lang="zh-CN" altLang="en-US" sz="1400" b="1" dirty="0">
                  <a:latin typeface="Microsoft YaHei" panose="020B0503020204020204" charset="-122"/>
                  <a:ea typeface="Microsoft YaHei" panose="020B0503020204020204" charset="-122"/>
                </a:rPr>
                <a:t> </a:t>
              </a:r>
              <a:r>
                <a:rPr kumimoji="1" lang="en-US" altLang="zh-CN" sz="1400" b="1" dirty="0">
                  <a:latin typeface="Microsoft YaHei" panose="020B0503020204020204" charset="-122"/>
                  <a:ea typeface="Microsoft YaHei" panose="020B0503020204020204" charset="-122"/>
                </a:rPr>
                <a:t>n</a:t>
              </a:r>
              <a:endParaRPr kumimoji="1" lang="en-US" altLang="zh-CN" sz="1400" b="1" dirty="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2" name="Rectangle 34"/>
            <p:cNvSpPr>
              <a:spLocks noChangeArrowheads="1"/>
            </p:cNvSpPr>
            <p:nvPr/>
          </p:nvSpPr>
          <p:spPr bwMode="auto">
            <a:xfrm>
              <a:off x="2199896" y="4690002"/>
              <a:ext cx="6005512" cy="387351"/>
            </a:xfrm>
            <a:prstGeom prst="rect">
              <a:avLst/>
            </a:prstGeom>
            <a:solidFill>
              <a:srgbClr val="B1D8F9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3" name="Text Box 38"/>
            <p:cNvSpPr txBox="1">
              <a:spLocks noChangeArrowheads="1"/>
            </p:cNvSpPr>
            <p:nvPr/>
          </p:nvSpPr>
          <p:spPr bwMode="auto">
            <a:xfrm>
              <a:off x="4765546" y="4753572"/>
              <a:ext cx="1427951" cy="284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sz="1400" b="1" dirty="0">
                  <a:latin typeface="Microsoft YaHei" panose="020B0503020204020204" charset="-122"/>
                  <a:ea typeface="Microsoft YaHei" panose="020B0503020204020204" charset="-122"/>
                </a:rPr>
                <a:t>Band</a:t>
              </a:r>
              <a:r>
                <a:rPr kumimoji="1" lang="zh-CN" altLang="en-US" sz="1400" b="1" dirty="0">
                  <a:latin typeface="Microsoft YaHei" panose="020B0503020204020204" charset="-122"/>
                  <a:ea typeface="Microsoft YaHei" panose="020B0503020204020204" charset="-122"/>
                </a:rPr>
                <a:t> </a:t>
              </a:r>
              <a:r>
                <a:rPr kumimoji="1" lang="en-US" altLang="zh-CN" sz="1400" b="1" dirty="0">
                  <a:latin typeface="Microsoft YaHei" panose="020B0503020204020204" charset="-122"/>
                  <a:ea typeface="Microsoft YaHei" panose="020B0503020204020204" charset="-122"/>
                </a:rPr>
                <a:t>3</a:t>
              </a:r>
              <a:endParaRPr kumimoji="1" lang="en-US" altLang="zh-CN" sz="1400" b="1" dirty="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cxnSp>
          <p:nvCxnSpPr>
            <p:cNvPr id="24" name="直接箭头连接符 23"/>
            <p:cNvCxnSpPr>
              <a:stCxn id="21" idx="0"/>
            </p:cNvCxnSpPr>
            <p:nvPr/>
          </p:nvCxnSpPr>
          <p:spPr bwMode="auto">
            <a:xfrm>
              <a:off x="2192735" y="6030580"/>
              <a:ext cx="643267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Line 41"/>
            <p:cNvSpPr>
              <a:spLocks noChangeShapeType="1"/>
            </p:cNvSpPr>
            <p:nvPr/>
          </p:nvSpPr>
          <p:spPr bwMode="auto">
            <a:xfrm rot="-5400000">
              <a:off x="983457" y="4821302"/>
              <a:ext cx="2418555" cy="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solidFill>
                  <a:srgbClr val="0000FF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6398682" y="4003058"/>
            <a:ext cx="72644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Microsoft YaHei" panose="020B0503020204020204" charset="-122"/>
                <a:ea typeface="Microsoft YaHei" panose="020B0503020204020204" charset="-122"/>
              </a:rPr>
              <a:t>FDM</a:t>
            </a:r>
            <a:endParaRPr lang="en-US" altLang="zh-CN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utoShape 5"/>
          <p:cNvSpPr>
            <a:spLocks noChangeArrowheads="1"/>
          </p:cNvSpPr>
          <p:nvPr/>
        </p:nvSpPr>
        <p:spPr bwMode="auto">
          <a:xfrm>
            <a:off x="548073" y="621612"/>
            <a:ext cx="8048776" cy="35393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Rectangle 6"/>
          <p:cNvSpPr>
            <a:spLocks noChangeArrowheads="1"/>
          </p:cNvSpPr>
          <p:nvPr/>
        </p:nvSpPr>
        <p:spPr bwMode="auto">
          <a:xfrm>
            <a:off x="2313135" y="588402"/>
            <a:ext cx="451866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000" b="1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TDM (Time </a:t>
            </a: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Division Multiplexing) </a:t>
            </a:r>
            <a:endParaRPr lang="zh-CN" altLang="en-US" sz="2000" b="1" dirty="0" smtClean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548073" y="1112727"/>
            <a:ext cx="8048775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 eaLnBrk="0" hangingPunct="0">
              <a:lnSpc>
                <a:spcPts val="33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sz="2000" b="1" dirty="0">
                <a:latin typeface="Microsoft YaHei" panose="020B0503020204020204" charset="-122"/>
                <a:ea typeface="Microsoft YaHei" panose="020B0503020204020204" charset="-122"/>
              </a:rPr>
              <a:t>Time division multiplexing is the division of time into equal length TDM frames. Each time division multiplexed user occupies a fixed number of slots in each TDM frame.</a:t>
            </a:r>
            <a:endParaRPr sz="2000" b="1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eaLnBrk="0" hangingPunct="0">
              <a:lnSpc>
                <a:spcPts val="33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sz="2000" b="1" dirty="0">
                <a:latin typeface="Microsoft YaHei" panose="020B0503020204020204" charset="-122"/>
                <a:ea typeface="Microsoft YaHei" panose="020B0503020204020204" charset="-122"/>
              </a:rPr>
              <a:t>The time slots occupied by each user occur periodically (the period is the length of the TDM frame).</a:t>
            </a:r>
            <a:endParaRPr sz="2000" b="1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eaLnBrk="0" hangingPunct="0">
              <a:lnSpc>
                <a:spcPts val="33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sz="2000" b="1" dirty="0">
                <a:latin typeface="Microsoft YaHei" panose="020B0503020204020204" charset="-122"/>
                <a:ea typeface="Microsoft YaHei" panose="020B0503020204020204" charset="-122"/>
              </a:rPr>
              <a:t>TDM signals are also known as isochronous signals.</a:t>
            </a:r>
            <a:endParaRPr sz="2000" b="1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eaLnBrk="0" hangingPunct="0">
              <a:lnSpc>
                <a:spcPts val="33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sz="2000" b="1" dirty="0">
                <a:latin typeface="Microsoft YaHei" panose="020B0503020204020204" charset="-122"/>
                <a:ea typeface="Microsoft YaHei" panose="020B0503020204020204" charset="-122"/>
              </a:rPr>
              <a:t>All users of TDM occupy the same bandwidth at different times.</a:t>
            </a:r>
            <a:endParaRPr sz="2000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556963" y="1115886"/>
            <a:ext cx="8048776" cy="3256443"/>
          </a:xfrm>
          <a:prstGeom prst="roundRect">
            <a:avLst/>
          </a:prstGeom>
          <a:solidFill>
            <a:srgbClr val="C5E5F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56963" y="675517"/>
            <a:ext cx="8048776" cy="35393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179398" y="642306"/>
            <a:ext cx="80391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TDM </a:t>
            </a:r>
            <a:endParaRPr lang="zh-CN" altLang="en-US" sz="2000" b="1" dirty="0" smtClean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V="1">
            <a:off x="1318254" y="4143042"/>
            <a:ext cx="6053803" cy="10153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816098" y="1398961"/>
            <a:ext cx="1105535" cy="28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Frequency</a:t>
            </a:r>
            <a:endParaRPr kumimoji="1"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372057" y="3979031"/>
            <a:ext cx="624840" cy="28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en-US" altLang="zh-CN" sz="1400" b="1" dirty="0">
                <a:latin typeface="Microsoft YaHei" panose="020B0503020204020204" charset="-122"/>
                <a:ea typeface="Microsoft YaHei" panose="020B0503020204020204" charset="-122"/>
              </a:rPr>
              <a:t>Time</a:t>
            </a:r>
            <a:endParaRPr kumimoji="1" lang="en-US" altLang="zh-CN" sz="1400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602641" y="1850068"/>
            <a:ext cx="284385" cy="170994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B</a:t>
            </a:r>
            <a:endParaRPr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888598" y="1850068"/>
            <a:ext cx="284385" cy="1709940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C</a:t>
            </a:r>
            <a:endParaRPr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2172983" y="1850068"/>
            <a:ext cx="284386" cy="170994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D</a:t>
            </a:r>
            <a:endParaRPr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2743326" y="1850068"/>
            <a:ext cx="284385" cy="170994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B</a:t>
            </a:r>
            <a:endParaRPr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3029283" y="1850068"/>
            <a:ext cx="284385" cy="1709940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C</a:t>
            </a:r>
            <a:endParaRPr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3313668" y="1850068"/>
            <a:ext cx="284386" cy="170994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D</a:t>
            </a:r>
            <a:endParaRPr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3884011" y="1850068"/>
            <a:ext cx="284385" cy="170994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B</a:t>
            </a:r>
            <a:endParaRPr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4169968" y="1850068"/>
            <a:ext cx="284385" cy="1709940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C</a:t>
            </a:r>
            <a:endParaRPr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4454353" y="1850068"/>
            <a:ext cx="284386" cy="170994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D</a:t>
            </a:r>
            <a:endParaRPr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5024697" y="1850068"/>
            <a:ext cx="284385" cy="170994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B</a:t>
            </a:r>
            <a:endParaRPr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5310654" y="1850068"/>
            <a:ext cx="284385" cy="1709940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C</a:t>
            </a:r>
            <a:endParaRPr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2" name="Rectangle 17"/>
          <p:cNvSpPr>
            <a:spLocks noChangeArrowheads="1"/>
          </p:cNvSpPr>
          <p:nvPr/>
        </p:nvSpPr>
        <p:spPr bwMode="auto">
          <a:xfrm>
            <a:off x="5595038" y="1850068"/>
            <a:ext cx="284386" cy="170994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wrap="none" anchor="ctr"/>
          <a:lstStyle/>
          <a:p>
            <a:r>
              <a:rPr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D</a:t>
            </a:r>
            <a:endParaRPr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pSp>
        <p:nvGrpSpPr>
          <p:cNvPr id="23" name="Group 18"/>
          <p:cNvGrpSpPr/>
          <p:nvPr/>
        </p:nvGrpSpPr>
        <p:grpSpPr bwMode="auto">
          <a:xfrm>
            <a:off x="1318255" y="1850068"/>
            <a:ext cx="3706442" cy="1709940"/>
            <a:chOff x="930" y="1661"/>
            <a:chExt cx="2359" cy="1179"/>
          </a:xfrm>
        </p:grpSpPr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930" y="1661"/>
              <a:ext cx="181" cy="1179"/>
            </a:xfrm>
            <a:prstGeom prst="rect">
              <a:avLst/>
            </a:prstGeom>
            <a:solidFill>
              <a:srgbClr val="66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1400" b="1" dirty="0">
                  <a:latin typeface="Microsoft YaHei" panose="020B0503020204020204" charset="-122"/>
                  <a:ea typeface="Microsoft YaHei" panose="020B0503020204020204" charset="-122"/>
                </a:rPr>
                <a:t>A</a:t>
              </a:r>
              <a:endParaRPr lang="en-US" altLang="zh-CN" sz="1400" b="1" dirty="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1656" y="1661"/>
              <a:ext cx="181" cy="1179"/>
            </a:xfrm>
            <a:prstGeom prst="rect">
              <a:avLst/>
            </a:prstGeom>
            <a:solidFill>
              <a:srgbClr val="66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1400" b="1">
                  <a:latin typeface="Microsoft YaHei" panose="020B0503020204020204" charset="-122"/>
                  <a:ea typeface="Microsoft YaHei" panose="020B0503020204020204" charset="-122"/>
                </a:rPr>
                <a:t>A</a:t>
              </a:r>
              <a:endParaRPr lang="en-US" altLang="zh-CN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2382" y="1661"/>
              <a:ext cx="181" cy="1179"/>
            </a:xfrm>
            <a:prstGeom prst="rect">
              <a:avLst/>
            </a:prstGeom>
            <a:solidFill>
              <a:srgbClr val="66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1400" b="1">
                  <a:latin typeface="Microsoft YaHei" panose="020B0503020204020204" charset="-122"/>
                  <a:ea typeface="Microsoft YaHei" panose="020B0503020204020204" charset="-122"/>
                </a:rPr>
                <a:t>A</a:t>
              </a:r>
              <a:endParaRPr lang="en-US" altLang="zh-CN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3108" y="1661"/>
              <a:ext cx="181" cy="1179"/>
            </a:xfrm>
            <a:prstGeom prst="rect">
              <a:avLst/>
            </a:prstGeom>
            <a:solidFill>
              <a:srgbClr val="66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1400" b="1">
                  <a:latin typeface="Microsoft YaHei" panose="020B0503020204020204" charset="-122"/>
                  <a:ea typeface="Microsoft YaHei" panose="020B0503020204020204" charset="-122"/>
                </a:rPr>
                <a:t>A</a:t>
              </a:r>
              <a:endParaRPr lang="en-US" altLang="zh-CN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grpSp>
        <p:nvGrpSpPr>
          <p:cNvPr id="32" name="Group 30"/>
          <p:cNvGrpSpPr/>
          <p:nvPr/>
        </p:nvGrpSpPr>
        <p:grpSpPr bwMode="auto">
          <a:xfrm>
            <a:off x="1319825" y="3626723"/>
            <a:ext cx="1139115" cy="414796"/>
            <a:chOff x="931" y="2886"/>
            <a:chExt cx="725" cy="286"/>
          </a:xfrm>
        </p:grpSpPr>
        <p:sp>
          <p:nvSpPr>
            <p:cNvPr id="33" name="Text Box 31"/>
            <p:cNvSpPr txBox="1">
              <a:spLocks noChangeArrowheads="1"/>
            </p:cNvSpPr>
            <p:nvPr/>
          </p:nvSpPr>
          <p:spPr bwMode="auto">
            <a:xfrm>
              <a:off x="1017" y="2976"/>
              <a:ext cx="393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sz="1400" b="1" dirty="0">
                  <a:solidFill>
                    <a:srgbClr val="CC00CC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TDM</a:t>
              </a:r>
              <a:endParaRPr kumimoji="1" lang="zh-CN" altLang="en-US" sz="1400" b="1" dirty="0">
                <a:solidFill>
                  <a:srgbClr val="CC00CC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34" name="AutoShape 32"/>
            <p:cNvSpPr/>
            <p:nvPr/>
          </p:nvSpPr>
          <p:spPr bwMode="auto">
            <a:xfrm rot="16200000" flipV="1">
              <a:off x="1248" y="2568"/>
              <a:ext cx="90" cy="725"/>
            </a:xfrm>
            <a:prstGeom prst="leftBrace">
              <a:avLst>
                <a:gd name="adj1" fmla="val 67130"/>
                <a:gd name="adj2" fmla="val 50000"/>
              </a:avLst>
            </a:prstGeom>
            <a:noFill/>
            <a:ln w="1905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grpSp>
        <p:nvGrpSpPr>
          <p:cNvPr id="35" name="Group 33"/>
          <p:cNvGrpSpPr/>
          <p:nvPr/>
        </p:nvGrpSpPr>
        <p:grpSpPr bwMode="auto">
          <a:xfrm>
            <a:off x="2458941" y="3626723"/>
            <a:ext cx="1139113" cy="414796"/>
            <a:chOff x="1656" y="2886"/>
            <a:chExt cx="725" cy="286"/>
          </a:xfrm>
        </p:grpSpPr>
        <p:sp>
          <p:nvSpPr>
            <p:cNvPr id="36" name="Text Box 34"/>
            <p:cNvSpPr txBox="1">
              <a:spLocks noChangeArrowheads="1"/>
            </p:cNvSpPr>
            <p:nvPr/>
          </p:nvSpPr>
          <p:spPr bwMode="auto">
            <a:xfrm>
              <a:off x="1748" y="2976"/>
              <a:ext cx="393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sz="1400" b="1" dirty="0">
                  <a:solidFill>
                    <a:srgbClr val="CC00CC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TDM</a:t>
              </a:r>
              <a:endParaRPr kumimoji="1" lang="zh-CN" altLang="en-US" sz="1400" b="1" dirty="0">
                <a:solidFill>
                  <a:srgbClr val="CC00CC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37" name="AutoShape 35"/>
            <p:cNvSpPr/>
            <p:nvPr/>
          </p:nvSpPr>
          <p:spPr bwMode="auto">
            <a:xfrm rot="16200000" flipV="1">
              <a:off x="1973" y="2568"/>
              <a:ext cx="90" cy="725"/>
            </a:xfrm>
            <a:prstGeom prst="leftBrace">
              <a:avLst>
                <a:gd name="adj1" fmla="val 67130"/>
                <a:gd name="adj2" fmla="val 50000"/>
              </a:avLst>
            </a:prstGeom>
            <a:noFill/>
            <a:ln w="1905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grpSp>
        <p:nvGrpSpPr>
          <p:cNvPr id="38" name="Group 36"/>
          <p:cNvGrpSpPr/>
          <p:nvPr/>
        </p:nvGrpSpPr>
        <p:grpSpPr bwMode="auto">
          <a:xfrm>
            <a:off x="3598053" y="3626723"/>
            <a:ext cx="1139115" cy="414796"/>
            <a:chOff x="2381" y="2886"/>
            <a:chExt cx="725" cy="286"/>
          </a:xfrm>
        </p:grpSpPr>
        <p:sp>
          <p:nvSpPr>
            <p:cNvPr id="39" name="Text Box 37"/>
            <p:cNvSpPr txBox="1">
              <a:spLocks noChangeArrowheads="1"/>
            </p:cNvSpPr>
            <p:nvPr/>
          </p:nvSpPr>
          <p:spPr bwMode="auto">
            <a:xfrm>
              <a:off x="2474" y="2976"/>
              <a:ext cx="393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sz="1400" b="1" dirty="0">
                  <a:solidFill>
                    <a:srgbClr val="CC00CC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TDM</a:t>
              </a:r>
              <a:endParaRPr kumimoji="1" lang="zh-CN" altLang="en-US" sz="1400" b="1" dirty="0">
                <a:solidFill>
                  <a:srgbClr val="CC00CC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40" name="AutoShape 38"/>
            <p:cNvSpPr/>
            <p:nvPr/>
          </p:nvSpPr>
          <p:spPr bwMode="auto">
            <a:xfrm rot="16200000" flipV="1">
              <a:off x="2698" y="2568"/>
              <a:ext cx="90" cy="725"/>
            </a:xfrm>
            <a:prstGeom prst="leftBrace">
              <a:avLst>
                <a:gd name="adj1" fmla="val 67130"/>
                <a:gd name="adj2" fmla="val 50000"/>
              </a:avLst>
            </a:prstGeom>
            <a:noFill/>
            <a:ln w="1905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grpSp>
        <p:nvGrpSpPr>
          <p:cNvPr id="41" name="Group 39"/>
          <p:cNvGrpSpPr/>
          <p:nvPr/>
        </p:nvGrpSpPr>
        <p:grpSpPr bwMode="auto">
          <a:xfrm>
            <a:off x="4737168" y="3626723"/>
            <a:ext cx="1139113" cy="414796"/>
            <a:chOff x="3106" y="2886"/>
            <a:chExt cx="725" cy="286"/>
          </a:xfrm>
        </p:grpSpPr>
        <p:sp>
          <p:nvSpPr>
            <p:cNvPr id="42" name="Text Box 40"/>
            <p:cNvSpPr txBox="1">
              <a:spLocks noChangeArrowheads="1"/>
            </p:cNvSpPr>
            <p:nvPr/>
          </p:nvSpPr>
          <p:spPr bwMode="auto">
            <a:xfrm>
              <a:off x="3200" y="2976"/>
              <a:ext cx="393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sz="1400" b="1" dirty="0">
                  <a:solidFill>
                    <a:srgbClr val="CC00CC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TDM</a:t>
              </a:r>
              <a:endParaRPr kumimoji="1" lang="zh-CN" altLang="en-US" sz="1400" b="1" dirty="0">
                <a:solidFill>
                  <a:srgbClr val="CC00CC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43" name="AutoShape 41"/>
            <p:cNvSpPr/>
            <p:nvPr/>
          </p:nvSpPr>
          <p:spPr bwMode="auto">
            <a:xfrm rot="16200000" flipV="1">
              <a:off x="3423" y="2568"/>
              <a:ext cx="90" cy="725"/>
            </a:xfrm>
            <a:prstGeom prst="leftBrace">
              <a:avLst>
                <a:gd name="adj1" fmla="val 67130"/>
                <a:gd name="adj2" fmla="val 50000"/>
              </a:avLst>
            </a:prstGeom>
            <a:noFill/>
            <a:ln w="1905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6247559" y="2474855"/>
            <a:ext cx="351790" cy="304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 defTabSz="762000" eaLnBrk="0" hangingPunct="0"/>
            <a:r>
              <a:rPr kumimoji="1"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…</a:t>
            </a:r>
            <a:endParaRPr kumimoji="1"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 rot="16200000">
            <a:off x="-37805" y="2792784"/>
            <a:ext cx="2712119" cy="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pSp>
        <p:nvGrpSpPr>
          <p:cNvPr id="46" name="Group 44"/>
          <p:cNvGrpSpPr/>
          <p:nvPr/>
        </p:nvGrpSpPr>
        <p:grpSpPr bwMode="auto">
          <a:xfrm>
            <a:off x="5880996" y="3626723"/>
            <a:ext cx="1139113" cy="414796"/>
            <a:chOff x="3106" y="2886"/>
            <a:chExt cx="725" cy="286"/>
          </a:xfrm>
        </p:grpSpPr>
        <p:sp>
          <p:nvSpPr>
            <p:cNvPr id="47" name="Text Box 45"/>
            <p:cNvSpPr txBox="1">
              <a:spLocks noChangeArrowheads="1"/>
            </p:cNvSpPr>
            <p:nvPr/>
          </p:nvSpPr>
          <p:spPr bwMode="auto">
            <a:xfrm>
              <a:off x="3200" y="2976"/>
              <a:ext cx="393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sz="1400" b="1" dirty="0">
                  <a:solidFill>
                    <a:srgbClr val="CC00CC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TDM</a:t>
              </a:r>
              <a:endParaRPr kumimoji="1" lang="zh-CN" altLang="en-US" sz="1400" b="1" dirty="0">
                <a:solidFill>
                  <a:srgbClr val="CC00CC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48" name="AutoShape 46"/>
            <p:cNvSpPr/>
            <p:nvPr/>
          </p:nvSpPr>
          <p:spPr bwMode="auto">
            <a:xfrm rot="16200000" flipV="1">
              <a:off x="3423" y="2568"/>
              <a:ext cx="90" cy="725"/>
            </a:xfrm>
            <a:prstGeom prst="leftBrace">
              <a:avLst>
                <a:gd name="adj1" fmla="val 67130"/>
                <a:gd name="adj2" fmla="val 50000"/>
              </a:avLst>
            </a:prstGeom>
            <a:noFill/>
            <a:ln w="1905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grpSp>
        <p:nvGrpSpPr>
          <p:cNvPr id="49" name="Group 52"/>
          <p:cNvGrpSpPr/>
          <p:nvPr/>
        </p:nvGrpSpPr>
        <p:grpSpPr bwMode="auto">
          <a:xfrm>
            <a:off x="2457369" y="1718088"/>
            <a:ext cx="4562741" cy="2171146"/>
            <a:chOff x="1655" y="1570"/>
            <a:chExt cx="2904" cy="1497"/>
          </a:xfrm>
        </p:grpSpPr>
        <p:sp>
          <p:nvSpPr>
            <p:cNvPr id="50" name="Line 47"/>
            <p:cNvSpPr>
              <a:spLocks noChangeShapeType="1"/>
            </p:cNvSpPr>
            <p:nvPr/>
          </p:nvSpPr>
          <p:spPr bwMode="auto">
            <a:xfrm>
              <a:off x="1655" y="1570"/>
              <a:ext cx="0" cy="149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1" name="Line 48"/>
            <p:cNvSpPr>
              <a:spLocks noChangeShapeType="1"/>
            </p:cNvSpPr>
            <p:nvPr/>
          </p:nvSpPr>
          <p:spPr bwMode="auto">
            <a:xfrm>
              <a:off x="2381" y="1570"/>
              <a:ext cx="0" cy="149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2" name="Line 49"/>
            <p:cNvSpPr>
              <a:spLocks noChangeShapeType="1"/>
            </p:cNvSpPr>
            <p:nvPr/>
          </p:nvSpPr>
          <p:spPr bwMode="auto">
            <a:xfrm>
              <a:off x="3107" y="1570"/>
              <a:ext cx="0" cy="149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3" name="Line 50"/>
            <p:cNvSpPr>
              <a:spLocks noChangeShapeType="1"/>
            </p:cNvSpPr>
            <p:nvPr/>
          </p:nvSpPr>
          <p:spPr bwMode="auto">
            <a:xfrm>
              <a:off x="3833" y="1570"/>
              <a:ext cx="0" cy="149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4" name="Line 51"/>
            <p:cNvSpPr>
              <a:spLocks noChangeShapeType="1"/>
            </p:cNvSpPr>
            <p:nvPr/>
          </p:nvSpPr>
          <p:spPr bwMode="auto">
            <a:xfrm>
              <a:off x="4559" y="1570"/>
              <a:ext cx="0" cy="149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sp>
        <p:nvSpPr>
          <p:cNvPr id="55" name="Text Box 53"/>
          <p:cNvSpPr txBox="1">
            <a:spLocks noChangeArrowheads="1"/>
          </p:cNvSpPr>
          <p:nvPr/>
        </p:nvSpPr>
        <p:spPr bwMode="auto">
          <a:xfrm>
            <a:off x="2654080" y="1207009"/>
            <a:ext cx="1068070" cy="28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en-US" altLang="zh-CN" sz="1400" b="1" dirty="0">
                <a:latin typeface="Microsoft YaHei" panose="020B0503020204020204" charset="-122"/>
                <a:ea typeface="Microsoft YaHei" panose="020B0503020204020204" charset="-122"/>
              </a:rPr>
              <a:t>periodical</a:t>
            </a:r>
            <a:endParaRPr kumimoji="1" lang="en-US" altLang="zh-CN" sz="1400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396901" y="1270153"/>
            <a:ext cx="741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latin typeface="Microsoft YaHei" panose="020B0503020204020204" charset="-122"/>
                <a:ea typeface="Microsoft YaHei" panose="020B0503020204020204" charset="-122"/>
              </a:rPr>
              <a:t>TDM</a:t>
            </a:r>
            <a:endParaRPr lang="en-US" altLang="zh-CN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>
            <a:off x="1459661" y="1455578"/>
            <a:ext cx="1711814" cy="3292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 flipH="1">
            <a:off x="2594060" y="1455578"/>
            <a:ext cx="577414" cy="329226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>
            <a:off x="3171475" y="1455578"/>
            <a:ext cx="558559" cy="3292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>
            <a:off x="3171475" y="1455578"/>
            <a:ext cx="1692960" cy="329225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35" presetClass="emph" presetSubtype="0" repeatCount="4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556963" y="1552893"/>
            <a:ext cx="8048776" cy="2790861"/>
          </a:xfrm>
          <a:prstGeom prst="roundRect">
            <a:avLst/>
          </a:prstGeom>
          <a:solidFill>
            <a:srgbClr val="C5E5F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556963" y="638155"/>
            <a:ext cx="8041894" cy="308939"/>
          </a:xfrm>
          <a:prstGeom prst="roundRect">
            <a:avLst>
              <a:gd name="adj" fmla="val 16667"/>
            </a:avLst>
          </a:prstGeom>
          <a:solidFill>
            <a:srgbClr val="ABEBD7"/>
          </a:solidFill>
          <a:ln w="9525">
            <a:noFill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455954" y="595914"/>
            <a:ext cx="4246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Microsoft YaHei" panose="020B0503020204020204" charset="-122"/>
                <a:ea typeface="Microsoft YaHei" panose="020B0503020204020204" charset="-122"/>
              </a:rPr>
              <a:t>时分复用可能会造成线路资源的浪费 </a:t>
            </a:r>
            <a:endParaRPr lang="zh-CN" altLang="en-US" sz="2000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09" name="Rectangle 68"/>
          <p:cNvSpPr>
            <a:spLocks noChangeArrowheads="1"/>
          </p:cNvSpPr>
          <p:nvPr/>
        </p:nvSpPr>
        <p:spPr bwMode="auto">
          <a:xfrm>
            <a:off x="652660" y="914409"/>
            <a:ext cx="7853465" cy="655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ts val="2200"/>
              </a:lnSpc>
              <a:buClr>
                <a:srgbClr val="0070C0"/>
              </a:buClr>
            </a:pPr>
            <a:r>
              <a:rPr lang="zh-CN" altLang="en-US" sz="1600" b="1" dirty="0">
                <a:solidFill>
                  <a:srgbClr val="0000FF"/>
                </a:solidFill>
                <a:latin typeface="Microsoft YaHei" panose="020B0503020204020204" charset="-122"/>
                <a:ea typeface="Microsoft YaHei" panose="020B0503020204020204" charset="-122"/>
              </a:rPr>
              <a:t>使用时分复用系统传送计算机数据时，由于计算机数据的突发性质，用户对分配到的子信道的利用率一般是不高的。</a:t>
            </a:r>
            <a:endParaRPr lang="zh-CN" altLang="en-US" sz="1600" b="1" dirty="0">
              <a:solidFill>
                <a:srgbClr val="0000F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27530" y="3986518"/>
            <a:ext cx="3840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b="1" dirty="0">
                <a:latin typeface="Microsoft YaHei" panose="020B0503020204020204" charset="-122"/>
                <a:ea typeface="Microsoft YaHei" panose="020B0503020204020204" charset="-122"/>
              </a:rPr>
              <a:t>时分复用可能会造成线路资源的浪费</a:t>
            </a:r>
            <a:endParaRPr lang="zh-CN" altLang="en-US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42688" y="1676297"/>
            <a:ext cx="8059374" cy="2287955"/>
            <a:chOff x="518863" y="1990305"/>
            <a:chExt cx="8059374" cy="2287955"/>
          </a:xfrm>
        </p:grpSpPr>
        <p:sp>
          <p:nvSpPr>
            <p:cNvPr id="20" name="Freeform 3"/>
            <p:cNvSpPr/>
            <p:nvPr/>
          </p:nvSpPr>
          <p:spPr bwMode="auto">
            <a:xfrm>
              <a:off x="6024015" y="2934795"/>
              <a:ext cx="211025" cy="302442"/>
            </a:xfrm>
            <a:custGeom>
              <a:avLst/>
              <a:gdLst>
                <a:gd name="T0" fmla="*/ 0 w 96"/>
                <a:gd name="T1" fmla="*/ 192 h 192"/>
                <a:gd name="T2" fmla="*/ 0 w 96"/>
                <a:gd name="T3" fmla="*/ 0 h 192"/>
                <a:gd name="T4" fmla="*/ 96 w 96"/>
                <a:gd name="T5" fmla="*/ 0 h 192"/>
                <a:gd name="T6" fmla="*/ 96 w 96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192">
                  <a:moveTo>
                    <a:pt x="0" y="192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192"/>
                  </a:lnTo>
                </a:path>
              </a:pathLst>
            </a:custGeom>
            <a:solidFill>
              <a:srgbClr val="00FFCC"/>
            </a:solidFill>
            <a:ln w="1905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1" name="Freeform 4"/>
            <p:cNvSpPr/>
            <p:nvPr/>
          </p:nvSpPr>
          <p:spPr bwMode="auto">
            <a:xfrm>
              <a:off x="6866730" y="2934795"/>
              <a:ext cx="209638" cy="302442"/>
            </a:xfrm>
            <a:custGeom>
              <a:avLst/>
              <a:gdLst>
                <a:gd name="T0" fmla="*/ 0 w 96"/>
                <a:gd name="T1" fmla="*/ 192 h 192"/>
                <a:gd name="T2" fmla="*/ 0 w 96"/>
                <a:gd name="T3" fmla="*/ 0 h 192"/>
                <a:gd name="T4" fmla="*/ 96 w 96"/>
                <a:gd name="T5" fmla="*/ 0 h 192"/>
                <a:gd name="T6" fmla="*/ 96 w 96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192">
                  <a:moveTo>
                    <a:pt x="0" y="192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192"/>
                  </a:lnTo>
                </a:path>
              </a:pathLst>
            </a:custGeom>
            <a:solidFill>
              <a:srgbClr val="00FFCC"/>
            </a:solidFill>
            <a:ln w="1905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2" name="Freeform 5"/>
            <p:cNvSpPr/>
            <p:nvPr/>
          </p:nvSpPr>
          <p:spPr bwMode="auto">
            <a:xfrm>
              <a:off x="7287393" y="2934795"/>
              <a:ext cx="211025" cy="302442"/>
            </a:xfrm>
            <a:custGeom>
              <a:avLst/>
              <a:gdLst>
                <a:gd name="T0" fmla="*/ 0 w 96"/>
                <a:gd name="T1" fmla="*/ 192 h 192"/>
                <a:gd name="T2" fmla="*/ 0 w 96"/>
                <a:gd name="T3" fmla="*/ 0 h 192"/>
                <a:gd name="T4" fmla="*/ 96 w 96"/>
                <a:gd name="T5" fmla="*/ 0 h 192"/>
                <a:gd name="T6" fmla="*/ 96 w 96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192">
                  <a:moveTo>
                    <a:pt x="0" y="192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192"/>
                  </a:lnTo>
                </a:path>
              </a:pathLst>
            </a:custGeom>
            <a:solidFill>
              <a:srgbClr val="FFCCFF"/>
            </a:solidFill>
            <a:ln w="1905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7919082" y="2934795"/>
              <a:ext cx="209638" cy="302442"/>
            </a:xfrm>
            <a:custGeom>
              <a:avLst/>
              <a:gdLst>
                <a:gd name="T0" fmla="*/ 0 w 96"/>
                <a:gd name="T1" fmla="*/ 192 h 192"/>
                <a:gd name="T2" fmla="*/ 0 w 96"/>
                <a:gd name="T3" fmla="*/ 0 h 192"/>
                <a:gd name="T4" fmla="*/ 96 w 96"/>
                <a:gd name="T5" fmla="*/ 0 h 192"/>
                <a:gd name="T6" fmla="*/ 96 w 96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192">
                  <a:moveTo>
                    <a:pt x="0" y="192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192"/>
                  </a:lnTo>
                </a:path>
              </a:pathLst>
            </a:custGeom>
            <a:solidFill>
              <a:srgbClr val="66FF33"/>
            </a:solidFill>
            <a:ln w="1905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4" name="Freeform 7"/>
            <p:cNvSpPr/>
            <p:nvPr/>
          </p:nvSpPr>
          <p:spPr bwMode="auto">
            <a:xfrm>
              <a:off x="5814378" y="2934795"/>
              <a:ext cx="209638" cy="302442"/>
            </a:xfrm>
            <a:custGeom>
              <a:avLst/>
              <a:gdLst>
                <a:gd name="T0" fmla="*/ 0 w 96"/>
                <a:gd name="T1" fmla="*/ 192 h 192"/>
                <a:gd name="T2" fmla="*/ 0 w 96"/>
                <a:gd name="T3" fmla="*/ 0 h 192"/>
                <a:gd name="T4" fmla="*/ 96 w 96"/>
                <a:gd name="T5" fmla="*/ 0 h 192"/>
                <a:gd name="T6" fmla="*/ 96 w 96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192">
                  <a:moveTo>
                    <a:pt x="0" y="192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192"/>
                  </a:lnTo>
                </a:path>
              </a:pathLst>
            </a:custGeom>
            <a:solidFill>
              <a:srgbClr val="FFFF66"/>
            </a:solidFill>
            <a:ln w="1905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5" name="Freeform 8"/>
            <p:cNvSpPr/>
            <p:nvPr/>
          </p:nvSpPr>
          <p:spPr bwMode="auto">
            <a:xfrm>
              <a:off x="4971663" y="2937359"/>
              <a:ext cx="211025" cy="303723"/>
            </a:xfrm>
            <a:custGeom>
              <a:avLst/>
              <a:gdLst>
                <a:gd name="T0" fmla="*/ 0 w 96"/>
                <a:gd name="T1" fmla="*/ 192 h 192"/>
                <a:gd name="T2" fmla="*/ 0 w 96"/>
                <a:gd name="T3" fmla="*/ 0 h 192"/>
                <a:gd name="T4" fmla="*/ 96 w 96"/>
                <a:gd name="T5" fmla="*/ 0 h 192"/>
                <a:gd name="T6" fmla="*/ 96 w 96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192">
                  <a:moveTo>
                    <a:pt x="0" y="192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192"/>
                  </a:lnTo>
                </a:path>
              </a:pathLst>
            </a:custGeom>
            <a:solidFill>
              <a:srgbClr val="FFFF66"/>
            </a:solidFill>
            <a:ln w="1905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6" name="Freeform 9"/>
            <p:cNvSpPr/>
            <p:nvPr/>
          </p:nvSpPr>
          <p:spPr bwMode="auto">
            <a:xfrm>
              <a:off x="4762026" y="2937359"/>
              <a:ext cx="209638" cy="303723"/>
            </a:xfrm>
            <a:custGeom>
              <a:avLst/>
              <a:gdLst>
                <a:gd name="T0" fmla="*/ 0 w 96"/>
                <a:gd name="T1" fmla="*/ 192 h 192"/>
                <a:gd name="T2" fmla="*/ 0 w 96"/>
                <a:gd name="T3" fmla="*/ 0 h 192"/>
                <a:gd name="T4" fmla="*/ 96 w 96"/>
                <a:gd name="T5" fmla="*/ 0 h 192"/>
                <a:gd name="T6" fmla="*/ 96 w 96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192">
                  <a:moveTo>
                    <a:pt x="0" y="192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192"/>
                  </a:lnTo>
                </a:path>
              </a:pathLst>
            </a:custGeom>
            <a:solidFill>
              <a:srgbClr val="FFCCFF"/>
            </a:solidFill>
            <a:ln w="1905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7" name="Freeform 10"/>
            <p:cNvSpPr/>
            <p:nvPr/>
          </p:nvSpPr>
          <p:spPr bwMode="auto">
            <a:xfrm>
              <a:off x="2796154" y="2023625"/>
              <a:ext cx="491468" cy="303724"/>
            </a:xfrm>
            <a:custGeom>
              <a:avLst/>
              <a:gdLst>
                <a:gd name="T0" fmla="*/ 0 w 1008"/>
                <a:gd name="T1" fmla="*/ 192 h 192"/>
                <a:gd name="T2" fmla="*/ 0 w 1008"/>
                <a:gd name="T3" fmla="*/ 0 h 192"/>
                <a:gd name="T4" fmla="*/ 1008 w 1008"/>
                <a:gd name="T5" fmla="*/ 0 h 192"/>
                <a:gd name="T6" fmla="*/ 1008 w 1008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8" h="192">
                  <a:moveTo>
                    <a:pt x="0" y="192"/>
                  </a:moveTo>
                  <a:lnTo>
                    <a:pt x="0" y="0"/>
                  </a:lnTo>
                  <a:lnTo>
                    <a:pt x="1008" y="0"/>
                  </a:lnTo>
                  <a:lnTo>
                    <a:pt x="1008" y="192"/>
                  </a:lnTo>
                </a:path>
              </a:pathLst>
            </a:custGeom>
            <a:solidFill>
              <a:srgbClr val="FFCCFF"/>
            </a:solidFill>
            <a:ln w="1905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8" name="Freeform 11"/>
            <p:cNvSpPr/>
            <p:nvPr/>
          </p:nvSpPr>
          <p:spPr bwMode="auto">
            <a:xfrm>
              <a:off x="1323139" y="2631071"/>
              <a:ext cx="982936" cy="303724"/>
            </a:xfrm>
            <a:custGeom>
              <a:avLst/>
              <a:gdLst>
                <a:gd name="T0" fmla="*/ 0 w 1008"/>
                <a:gd name="T1" fmla="*/ 192 h 192"/>
                <a:gd name="T2" fmla="*/ 0 w 1008"/>
                <a:gd name="T3" fmla="*/ 0 h 192"/>
                <a:gd name="T4" fmla="*/ 1008 w 1008"/>
                <a:gd name="T5" fmla="*/ 0 h 192"/>
                <a:gd name="T6" fmla="*/ 1008 w 1008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8" h="192">
                  <a:moveTo>
                    <a:pt x="0" y="192"/>
                  </a:moveTo>
                  <a:lnTo>
                    <a:pt x="0" y="0"/>
                  </a:lnTo>
                  <a:lnTo>
                    <a:pt x="1008" y="0"/>
                  </a:lnTo>
                  <a:lnTo>
                    <a:pt x="1008" y="192"/>
                  </a:lnTo>
                </a:path>
              </a:pathLst>
            </a:custGeom>
            <a:solidFill>
              <a:srgbClr val="FFFF66"/>
            </a:solidFill>
            <a:ln w="1905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9" name="Freeform 12"/>
            <p:cNvSpPr/>
            <p:nvPr/>
          </p:nvSpPr>
          <p:spPr bwMode="auto">
            <a:xfrm>
              <a:off x="1814606" y="3237237"/>
              <a:ext cx="981547" cy="303723"/>
            </a:xfrm>
            <a:custGeom>
              <a:avLst/>
              <a:gdLst>
                <a:gd name="T0" fmla="*/ 0 w 1008"/>
                <a:gd name="T1" fmla="*/ 192 h 192"/>
                <a:gd name="T2" fmla="*/ 0 w 1008"/>
                <a:gd name="T3" fmla="*/ 0 h 192"/>
                <a:gd name="T4" fmla="*/ 1008 w 1008"/>
                <a:gd name="T5" fmla="*/ 0 h 192"/>
                <a:gd name="T6" fmla="*/ 1008 w 1008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8" h="192">
                  <a:moveTo>
                    <a:pt x="0" y="192"/>
                  </a:moveTo>
                  <a:lnTo>
                    <a:pt x="0" y="0"/>
                  </a:lnTo>
                  <a:lnTo>
                    <a:pt x="1008" y="0"/>
                  </a:lnTo>
                  <a:lnTo>
                    <a:pt x="1008" y="192"/>
                  </a:lnTo>
                </a:path>
              </a:pathLst>
            </a:custGeom>
            <a:solidFill>
              <a:srgbClr val="00FFCC"/>
            </a:solidFill>
            <a:ln w="1905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30" name="Freeform 13"/>
            <p:cNvSpPr/>
            <p:nvPr/>
          </p:nvSpPr>
          <p:spPr bwMode="auto">
            <a:xfrm>
              <a:off x="2796154" y="3844684"/>
              <a:ext cx="491468" cy="303723"/>
            </a:xfrm>
            <a:custGeom>
              <a:avLst/>
              <a:gdLst>
                <a:gd name="T0" fmla="*/ 0 w 1008"/>
                <a:gd name="T1" fmla="*/ 192 h 192"/>
                <a:gd name="T2" fmla="*/ 0 w 1008"/>
                <a:gd name="T3" fmla="*/ 0 h 192"/>
                <a:gd name="T4" fmla="*/ 1008 w 1008"/>
                <a:gd name="T5" fmla="*/ 0 h 192"/>
                <a:gd name="T6" fmla="*/ 1008 w 1008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8" h="192">
                  <a:moveTo>
                    <a:pt x="0" y="192"/>
                  </a:moveTo>
                  <a:lnTo>
                    <a:pt x="0" y="0"/>
                  </a:lnTo>
                  <a:lnTo>
                    <a:pt x="1008" y="0"/>
                  </a:lnTo>
                  <a:lnTo>
                    <a:pt x="1008" y="192"/>
                  </a:lnTo>
                </a:path>
              </a:pathLst>
            </a:custGeom>
            <a:solidFill>
              <a:srgbClr val="66FF33"/>
            </a:solidFill>
            <a:ln w="19050">
              <a:solidFill>
                <a:schemeClr val="tx1"/>
              </a:solidFill>
              <a:round/>
            </a:ln>
            <a:effectLst/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31" name="Text Box 14"/>
            <p:cNvSpPr txBox="1">
              <a:spLocks noChangeArrowheads="1"/>
            </p:cNvSpPr>
            <p:nvPr/>
          </p:nvSpPr>
          <p:spPr bwMode="auto">
            <a:xfrm>
              <a:off x="949678" y="2005686"/>
              <a:ext cx="316865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>
                  <a:solidFill>
                    <a:srgbClr val="000099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A</a:t>
              </a:r>
              <a:endParaRPr kumimoji="1" lang="en-US" altLang="zh-CN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32" name="Text Box 15"/>
            <p:cNvSpPr txBox="1">
              <a:spLocks noChangeArrowheads="1"/>
            </p:cNvSpPr>
            <p:nvPr/>
          </p:nvSpPr>
          <p:spPr bwMode="auto">
            <a:xfrm>
              <a:off x="949678" y="2613131"/>
              <a:ext cx="304165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>
                  <a:solidFill>
                    <a:srgbClr val="000099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B</a:t>
              </a:r>
              <a:endParaRPr kumimoji="1" lang="en-US" altLang="zh-CN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33" name="Text Box 16"/>
            <p:cNvSpPr txBox="1">
              <a:spLocks noChangeArrowheads="1"/>
            </p:cNvSpPr>
            <p:nvPr/>
          </p:nvSpPr>
          <p:spPr bwMode="auto">
            <a:xfrm>
              <a:off x="949678" y="3220578"/>
              <a:ext cx="302895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>
                  <a:solidFill>
                    <a:srgbClr val="000099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C</a:t>
              </a:r>
              <a:endParaRPr kumimoji="1" lang="en-US" altLang="zh-CN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34" name="Text Box 17"/>
            <p:cNvSpPr txBox="1">
              <a:spLocks noChangeArrowheads="1"/>
            </p:cNvSpPr>
            <p:nvPr/>
          </p:nvSpPr>
          <p:spPr bwMode="auto">
            <a:xfrm>
              <a:off x="949678" y="3828022"/>
              <a:ext cx="32385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 dirty="0">
                  <a:solidFill>
                    <a:srgbClr val="000099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</a:t>
              </a:r>
              <a:endParaRPr kumimoji="1" lang="en-US" altLang="zh-CN" sz="1400" b="1" dirty="0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35" name="Line 18"/>
            <p:cNvSpPr>
              <a:spLocks noChangeShapeType="1"/>
            </p:cNvSpPr>
            <p:nvPr/>
          </p:nvSpPr>
          <p:spPr bwMode="auto">
            <a:xfrm>
              <a:off x="4620416" y="3237237"/>
              <a:ext cx="371932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36" name="Line 19"/>
            <p:cNvSpPr>
              <a:spLocks noChangeShapeType="1"/>
            </p:cNvSpPr>
            <p:nvPr/>
          </p:nvSpPr>
          <p:spPr bwMode="auto">
            <a:xfrm>
              <a:off x="5182689" y="3161627"/>
              <a:ext cx="0" cy="756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37" name="Text Box 20"/>
            <p:cNvSpPr txBox="1">
              <a:spLocks noChangeArrowheads="1"/>
            </p:cNvSpPr>
            <p:nvPr/>
          </p:nvSpPr>
          <p:spPr bwMode="auto">
            <a:xfrm>
              <a:off x="2901665" y="1992868"/>
              <a:ext cx="300355" cy="3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>
                  <a:latin typeface="Microsoft YaHei" panose="020B0503020204020204" charset="-122"/>
                  <a:ea typeface="Microsoft YaHei" panose="020B0503020204020204" charset="-122"/>
                </a:rPr>
                <a:t>a</a:t>
              </a:r>
              <a:endParaRPr kumimoji="1" lang="en-US" altLang="zh-CN" sz="16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40" name="Text Box 23"/>
            <p:cNvSpPr txBox="1">
              <a:spLocks noChangeArrowheads="1"/>
            </p:cNvSpPr>
            <p:nvPr/>
          </p:nvSpPr>
          <p:spPr bwMode="auto">
            <a:xfrm>
              <a:off x="1413380" y="2628510"/>
              <a:ext cx="318135" cy="3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>
                  <a:latin typeface="Microsoft YaHei" panose="020B0503020204020204" charset="-122"/>
                  <a:ea typeface="Microsoft YaHei" panose="020B0503020204020204" charset="-122"/>
                </a:rPr>
                <a:t>b</a:t>
              </a:r>
              <a:endParaRPr kumimoji="1" lang="en-US" altLang="zh-CN" sz="16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41" name="Text Box 24"/>
            <p:cNvSpPr txBox="1">
              <a:spLocks noChangeArrowheads="1"/>
            </p:cNvSpPr>
            <p:nvPr/>
          </p:nvSpPr>
          <p:spPr bwMode="auto">
            <a:xfrm>
              <a:off x="2422695" y="3212888"/>
              <a:ext cx="287655" cy="3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>
                  <a:latin typeface="Microsoft YaHei" panose="020B0503020204020204" charset="-122"/>
                  <a:ea typeface="Microsoft YaHei" panose="020B0503020204020204" charset="-122"/>
                </a:rPr>
                <a:t>c</a:t>
              </a:r>
              <a:endParaRPr kumimoji="1" lang="en-US" altLang="zh-CN" sz="16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42" name="Text Box 25"/>
            <p:cNvSpPr txBox="1">
              <a:spLocks noChangeArrowheads="1"/>
            </p:cNvSpPr>
            <p:nvPr/>
          </p:nvSpPr>
          <p:spPr bwMode="auto">
            <a:xfrm>
              <a:off x="2872513" y="3824181"/>
              <a:ext cx="318135" cy="3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>
                  <a:latin typeface="Microsoft YaHei" panose="020B0503020204020204" charset="-122"/>
                  <a:ea typeface="Microsoft YaHei" panose="020B0503020204020204" charset="-122"/>
                </a:rPr>
                <a:t>d</a:t>
              </a:r>
              <a:endParaRPr kumimoji="1" lang="en-US" altLang="zh-CN" sz="16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46" name="Text Box 29"/>
            <p:cNvSpPr txBox="1">
              <a:spLocks noChangeArrowheads="1"/>
            </p:cNvSpPr>
            <p:nvPr/>
          </p:nvSpPr>
          <p:spPr bwMode="auto">
            <a:xfrm>
              <a:off x="3480599" y="2005686"/>
              <a:ext cx="25654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 dirty="0">
                  <a:solidFill>
                    <a:srgbClr val="000099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t</a:t>
              </a:r>
              <a:endParaRPr kumimoji="1" lang="en-US" altLang="zh-CN" sz="1400" b="1" dirty="0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47" name="Text Box 30"/>
            <p:cNvSpPr txBox="1">
              <a:spLocks noChangeArrowheads="1"/>
            </p:cNvSpPr>
            <p:nvPr/>
          </p:nvSpPr>
          <p:spPr bwMode="auto">
            <a:xfrm>
              <a:off x="3480599" y="2627227"/>
              <a:ext cx="25654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>
                  <a:solidFill>
                    <a:srgbClr val="000099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t</a:t>
              </a:r>
              <a:endParaRPr kumimoji="1" lang="en-US" altLang="zh-CN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48" name="Text Box 31"/>
            <p:cNvSpPr txBox="1">
              <a:spLocks noChangeArrowheads="1"/>
            </p:cNvSpPr>
            <p:nvPr/>
          </p:nvSpPr>
          <p:spPr bwMode="auto">
            <a:xfrm>
              <a:off x="3480599" y="3248771"/>
              <a:ext cx="25654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>
                  <a:solidFill>
                    <a:srgbClr val="000099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t</a:t>
              </a:r>
              <a:endParaRPr kumimoji="1" lang="en-US" altLang="zh-CN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49" name="Text Box 32"/>
            <p:cNvSpPr txBox="1">
              <a:spLocks noChangeArrowheads="1"/>
            </p:cNvSpPr>
            <p:nvPr/>
          </p:nvSpPr>
          <p:spPr bwMode="auto">
            <a:xfrm>
              <a:off x="3480599" y="3870314"/>
              <a:ext cx="25654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>
                  <a:solidFill>
                    <a:srgbClr val="000099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t</a:t>
              </a:r>
              <a:endParaRPr kumimoji="1" lang="en-US" altLang="zh-CN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0" name="Text Box 33"/>
            <p:cNvSpPr txBox="1">
              <a:spLocks noChangeArrowheads="1"/>
            </p:cNvSpPr>
            <p:nvPr/>
          </p:nvSpPr>
          <p:spPr bwMode="auto">
            <a:xfrm>
              <a:off x="8321697" y="3170678"/>
              <a:ext cx="25654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 dirty="0">
                  <a:solidFill>
                    <a:srgbClr val="000099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t</a:t>
              </a:r>
              <a:endParaRPr kumimoji="1" lang="en-US" altLang="zh-CN" sz="1400" b="1" dirty="0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1" name="Line 34"/>
            <p:cNvSpPr>
              <a:spLocks noChangeShapeType="1"/>
            </p:cNvSpPr>
            <p:nvPr/>
          </p:nvSpPr>
          <p:spPr bwMode="auto">
            <a:xfrm>
              <a:off x="6655703" y="3161627"/>
              <a:ext cx="0" cy="756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2" name="Line 35"/>
            <p:cNvSpPr>
              <a:spLocks noChangeShapeType="1"/>
            </p:cNvSpPr>
            <p:nvPr/>
          </p:nvSpPr>
          <p:spPr bwMode="auto">
            <a:xfrm>
              <a:off x="1814606" y="2857903"/>
              <a:ext cx="0" cy="768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3" name="Line 36"/>
            <p:cNvSpPr>
              <a:spLocks noChangeShapeType="1"/>
            </p:cNvSpPr>
            <p:nvPr/>
          </p:nvSpPr>
          <p:spPr bwMode="auto">
            <a:xfrm>
              <a:off x="2306075" y="3465349"/>
              <a:ext cx="0" cy="756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4" name="Line 37"/>
            <p:cNvSpPr>
              <a:spLocks noChangeShapeType="1"/>
            </p:cNvSpPr>
            <p:nvPr/>
          </p:nvSpPr>
          <p:spPr bwMode="auto">
            <a:xfrm>
              <a:off x="2796153" y="2857903"/>
              <a:ext cx="0" cy="768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5" name="Line 38"/>
            <p:cNvSpPr>
              <a:spLocks noChangeShapeType="1"/>
            </p:cNvSpPr>
            <p:nvPr/>
          </p:nvSpPr>
          <p:spPr bwMode="auto">
            <a:xfrm>
              <a:off x="1814606" y="4072796"/>
              <a:ext cx="0" cy="756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6" name="Line 39"/>
            <p:cNvSpPr>
              <a:spLocks noChangeShapeType="1"/>
            </p:cNvSpPr>
            <p:nvPr/>
          </p:nvSpPr>
          <p:spPr bwMode="auto">
            <a:xfrm>
              <a:off x="3287622" y="3465349"/>
              <a:ext cx="0" cy="756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7" name="Line 40"/>
            <p:cNvSpPr>
              <a:spLocks noChangeShapeType="1"/>
            </p:cNvSpPr>
            <p:nvPr/>
          </p:nvSpPr>
          <p:spPr bwMode="auto">
            <a:xfrm>
              <a:off x="2796153" y="4072796"/>
              <a:ext cx="0" cy="756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8" name="Line 41"/>
            <p:cNvSpPr>
              <a:spLocks noChangeShapeType="1"/>
            </p:cNvSpPr>
            <p:nvPr/>
          </p:nvSpPr>
          <p:spPr bwMode="auto">
            <a:xfrm>
              <a:off x="4762025" y="3314129"/>
              <a:ext cx="0" cy="1512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59" name="Line 42"/>
            <p:cNvSpPr>
              <a:spLocks noChangeShapeType="1"/>
            </p:cNvSpPr>
            <p:nvPr/>
          </p:nvSpPr>
          <p:spPr bwMode="auto">
            <a:xfrm>
              <a:off x="5603351" y="3314129"/>
              <a:ext cx="0" cy="1512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60" name="Line 43"/>
            <p:cNvSpPr>
              <a:spLocks noChangeShapeType="1"/>
            </p:cNvSpPr>
            <p:nvPr/>
          </p:nvSpPr>
          <p:spPr bwMode="auto">
            <a:xfrm>
              <a:off x="6444678" y="3314129"/>
              <a:ext cx="0" cy="1512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61" name="Line 44"/>
            <p:cNvSpPr>
              <a:spLocks noChangeShapeType="1"/>
            </p:cNvSpPr>
            <p:nvPr/>
          </p:nvSpPr>
          <p:spPr bwMode="auto">
            <a:xfrm>
              <a:off x="7287393" y="3314129"/>
              <a:ext cx="0" cy="1512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62" name="Line 45"/>
            <p:cNvSpPr>
              <a:spLocks noChangeShapeType="1"/>
            </p:cNvSpPr>
            <p:nvPr/>
          </p:nvSpPr>
          <p:spPr bwMode="auto">
            <a:xfrm>
              <a:off x="4762026" y="3389739"/>
              <a:ext cx="84132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sm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63" name="Line 46"/>
            <p:cNvSpPr>
              <a:spLocks noChangeShapeType="1"/>
            </p:cNvSpPr>
            <p:nvPr/>
          </p:nvSpPr>
          <p:spPr bwMode="auto">
            <a:xfrm>
              <a:off x="5603352" y="3389739"/>
              <a:ext cx="84132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sm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64" name="Line 47"/>
            <p:cNvSpPr>
              <a:spLocks noChangeShapeType="1"/>
            </p:cNvSpPr>
            <p:nvPr/>
          </p:nvSpPr>
          <p:spPr bwMode="auto">
            <a:xfrm>
              <a:off x="6444679" y="3389739"/>
              <a:ext cx="84271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sm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65" name="Text Box 48"/>
            <p:cNvSpPr txBox="1">
              <a:spLocks noChangeArrowheads="1"/>
            </p:cNvSpPr>
            <p:nvPr/>
          </p:nvSpPr>
          <p:spPr bwMode="auto">
            <a:xfrm>
              <a:off x="5747700" y="3971555"/>
              <a:ext cx="141224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 dirty="0">
                  <a:solidFill>
                    <a:srgbClr val="0000FF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4 </a:t>
              </a:r>
              <a:r>
                <a:rPr kumimoji="1" lang="zh-CN" altLang="en-US" sz="1400" b="1" dirty="0">
                  <a:solidFill>
                    <a:srgbClr val="0000FF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个时分复用帧</a:t>
              </a:r>
              <a:endParaRPr kumimoji="1" lang="zh-CN" altLang="en-US" sz="1400" b="1" dirty="0">
                <a:solidFill>
                  <a:srgbClr val="0000FF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66" name="Text Box 49"/>
            <p:cNvSpPr txBox="1">
              <a:spLocks noChangeArrowheads="1"/>
            </p:cNvSpPr>
            <p:nvPr/>
          </p:nvSpPr>
          <p:spPr bwMode="auto">
            <a:xfrm>
              <a:off x="4971663" y="3348731"/>
              <a:ext cx="40640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>
                  <a:solidFill>
                    <a:srgbClr val="0000FF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#1</a:t>
              </a:r>
              <a:endParaRPr kumimoji="1" lang="en-US" altLang="zh-CN" sz="1400" b="1">
                <a:solidFill>
                  <a:srgbClr val="0000FF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67" name="Line 50"/>
            <p:cNvSpPr>
              <a:spLocks noChangeShapeType="1"/>
            </p:cNvSpPr>
            <p:nvPr/>
          </p:nvSpPr>
          <p:spPr bwMode="auto">
            <a:xfrm>
              <a:off x="3631927" y="2370921"/>
              <a:ext cx="919073" cy="56387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68" name="Line 51"/>
            <p:cNvSpPr>
              <a:spLocks noChangeShapeType="1"/>
            </p:cNvSpPr>
            <p:nvPr/>
          </p:nvSpPr>
          <p:spPr bwMode="auto">
            <a:xfrm>
              <a:off x="3631927" y="2952736"/>
              <a:ext cx="848268" cy="13327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69" name="Line 52"/>
            <p:cNvSpPr>
              <a:spLocks noChangeShapeType="1"/>
            </p:cNvSpPr>
            <p:nvPr/>
          </p:nvSpPr>
          <p:spPr bwMode="auto">
            <a:xfrm flipV="1">
              <a:off x="3694402" y="3237237"/>
              <a:ext cx="785793" cy="29603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0" name="Line 53"/>
            <p:cNvSpPr>
              <a:spLocks noChangeShapeType="1"/>
            </p:cNvSpPr>
            <p:nvPr/>
          </p:nvSpPr>
          <p:spPr bwMode="auto">
            <a:xfrm flipV="1">
              <a:off x="3708285" y="3389739"/>
              <a:ext cx="842714" cy="68305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1" name="Text Box 54"/>
            <p:cNvSpPr txBox="1">
              <a:spLocks noChangeArrowheads="1"/>
            </p:cNvSpPr>
            <p:nvPr/>
          </p:nvSpPr>
          <p:spPr bwMode="auto">
            <a:xfrm>
              <a:off x="3694401" y="3592222"/>
              <a:ext cx="36068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 dirty="0">
                  <a:solidFill>
                    <a:srgbClr val="000099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④</a:t>
              </a:r>
              <a:endParaRPr kumimoji="1" lang="en-US" altLang="zh-CN" sz="1400" b="1" dirty="0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2" name="Text Box 55"/>
            <p:cNvSpPr txBox="1">
              <a:spLocks noChangeArrowheads="1"/>
            </p:cNvSpPr>
            <p:nvPr/>
          </p:nvSpPr>
          <p:spPr bwMode="auto">
            <a:xfrm>
              <a:off x="3694401" y="3146594"/>
              <a:ext cx="36068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 dirty="0">
                  <a:solidFill>
                    <a:srgbClr val="000099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③</a:t>
              </a:r>
              <a:endParaRPr kumimoji="1" lang="en-US" altLang="zh-CN" sz="1400" b="1" dirty="0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3" name="Text Box 56"/>
            <p:cNvSpPr txBox="1">
              <a:spLocks noChangeArrowheads="1"/>
            </p:cNvSpPr>
            <p:nvPr/>
          </p:nvSpPr>
          <p:spPr bwMode="auto">
            <a:xfrm>
              <a:off x="3694401" y="2661829"/>
              <a:ext cx="36068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>
                  <a:solidFill>
                    <a:srgbClr val="000099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②</a:t>
              </a:r>
              <a:endParaRPr kumimoji="1" lang="en-US" altLang="zh-CN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4" name="Text Box 57"/>
            <p:cNvSpPr txBox="1">
              <a:spLocks noChangeArrowheads="1"/>
            </p:cNvSpPr>
            <p:nvPr/>
          </p:nvSpPr>
          <p:spPr bwMode="auto">
            <a:xfrm>
              <a:off x="3694401" y="2196631"/>
              <a:ext cx="36068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 dirty="0">
                  <a:solidFill>
                    <a:srgbClr val="000099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①</a:t>
              </a:r>
              <a:endParaRPr kumimoji="1" lang="en-US" altLang="zh-CN" sz="1400" b="1" dirty="0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5" name="Freeform 58"/>
            <p:cNvSpPr/>
            <p:nvPr/>
          </p:nvSpPr>
          <p:spPr bwMode="auto">
            <a:xfrm>
              <a:off x="1323139" y="2023625"/>
              <a:ext cx="491468" cy="303724"/>
            </a:xfrm>
            <a:custGeom>
              <a:avLst/>
              <a:gdLst>
                <a:gd name="T0" fmla="*/ 0 w 1008"/>
                <a:gd name="T1" fmla="*/ 192 h 192"/>
                <a:gd name="T2" fmla="*/ 0 w 1008"/>
                <a:gd name="T3" fmla="*/ 0 h 192"/>
                <a:gd name="T4" fmla="*/ 1008 w 1008"/>
                <a:gd name="T5" fmla="*/ 0 h 192"/>
                <a:gd name="T6" fmla="*/ 1008 w 1008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8" h="192">
                  <a:moveTo>
                    <a:pt x="0" y="192"/>
                  </a:moveTo>
                  <a:lnTo>
                    <a:pt x="0" y="0"/>
                  </a:lnTo>
                  <a:lnTo>
                    <a:pt x="1008" y="0"/>
                  </a:lnTo>
                  <a:lnTo>
                    <a:pt x="1008" y="192"/>
                  </a:lnTo>
                </a:path>
              </a:pathLst>
            </a:custGeom>
            <a:solidFill>
              <a:srgbClr val="FFCCFF"/>
            </a:solidFill>
            <a:ln w="1905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6" name="Line 59"/>
            <p:cNvSpPr>
              <a:spLocks noChangeShapeType="1"/>
            </p:cNvSpPr>
            <p:nvPr/>
          </p:nvSpPr>
          <p:spPr bwMode="auto">
            <a:xfrm>
              <a:off x="3287622" y="2857903"/>
              <a:ext cx="0" cy="768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7" name="Line 60"/>
            <p:cNvSpPr>
              <a:spLocks noChangeShapeType="1"/>
            </p:cNvSpPr>
            <p:nvPr/>
          </p:nvSpPr>
          <p:spPr bwMode="auto">
            <a:xfrm>
              <a:off x="1323139" y="4057417"/>
              <a:ext cx="0" cy="756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8" name="Text Box 61"/>
            <p:cNvSpPr txBox="1">
              <a:spLocks noChangeArrowheads="1"/>
            </p:cNvSpPr>
            <p:nvPr/>
          </p:nvSpPr>
          <p:spPr bwMode="auto">
            <a:xfrm>
              <a:off x="1413380" y="1990305"/>
              <a:ext cx="300355" cy="3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 dirty="0">
                  <a:latin typeface="Microsoft YaHei" panose="020B0503020204020204" charset="-122"/>
                  <a:ea typeface="Microsoft YaHei" panose="020B0503020204020204" charset="-122"/>
                </a:rPr>
                <a:t>a</a:t>
              </a:r>
              <a:endParaRPr kumimoji="1" lang="en-US" altLang="zh-CN" sz="1600" b="1" dirty="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9" name="Text Box 62"/>
            <p:cNvSpPr txBox="1">
              <a:spLocks noChangeArrowheads="1"/>
            </p:cNvSpPr>
            <p:nvPr/>
          </p:nvSpPr>
          <p:spPr bwMode="auto">
            <a:xfrm>
              <a:off x="1928449" y="3202636"/>
              <a:ext cx="287655" cy="3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>
                  <a:latin typeface="Microsoft YaHei" panose="020B0503020204020204" charset="-122"/>
                  <a:ea typeface="Microsoft YaHei" panose="020B0503020204020204" charset="-122"/>
                </a:rPr>
                <a:t>c</a:t>
              </a:r>
              <a:endParaRPr kumimoji="1" lang="en-US" altLang="zh-CN" sz="16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80" name="Text Box 63"/>
            <p:cNvSpPr txBox="1">
              <a:spLocks noChangeArrowheads="1"/>
            </p:cNvSpPr>
            <p:nvPr/>
          </p:nvSpPr>
          <p:spPr bwMode="auto">
            <a:xfrm>
              <a:off x="1952050" y="2631073"/>
              <a:ext cx="318135" cy="3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>
                  <a:latin typeface="Microsoft YaHei" panose="020B0503020204020204" charset="-122"/>
                  <a:ea typeface="Microsoft YaHei" panose="020B0503020204020204" charset="-122"/>
                </a:rPr>
                <a:t>b</a:t>
              </a:r>
              <a:endParaRPr kumimoji="1" lang="en-US" altLang="zh-CN" sz="16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81" name="Line 64"/>
            <p:cNvSpPr>
              <a:spLocks noChangeShapeType="1"/>
            </p:cNvSpPr>
            <p:nvPr/>
          </p:nvSpPr>
          <p:spPr bwMode="auto">
            <a:xfrm>
              <a:off x="5392326" y="3161627"/>
              <a:ext cx="0" cy="756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82" name="Line 65"/>
            <p:cNvSpPr>
              <a:spLocks noChangeShapeType="1"/>
            </p:cNvSpPr>
            <p:nvPr/>
          </p:nvSpPr>
          <p:spPr bwMode="auto">
            <a:xfrm>
              <a:off x="5603351" y="3161627"/>
              <a:ext cx="0" cy="756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83" name="Line 66"/>
            <p:cNvSpPr>
              <a:spLocks noChangeShapeType="1"/>
            </p:cNvSpPr>
            <p:nvPr/>
          </p:nvSpPr>
          <p:spPr bwMode="auto">
            <a:xfrm>
              <a:off x="7287393" y="3389739"/>
              <a:ext cx="84132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sm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84" name="Line 67"/>
            <p:cNvSpPr>
              <a:spLocks noChangeShapeType="1"/>
            </p:cNvSpPr>
            <p:nvPr/>
          </p:nvSpPr>
          <p:spPr bwMode="auto">
            <a:xfrm>
              <a:off x="8128720" y="3314129"/>
              <a:ext cx="0" cy="1512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85" name="Line 68"/>
            <p:cNvSpPr>
              <a:spLocks noChangeShapeType="1"/>
            </p:cNvSpPr>
            <p:nvPr/>
          </p:nvSpPr>
          <p:spPr bwMode="auto">
            <a:xfrm>
              <a:off x="7708056" y="3161627"/>
              <a:ext cx="0" cy="756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86" name="Line 69"/>
            <p:cNvSpPr>
              <a:spLocks noChangeShapeType="1"/>
            </p:cNvSpPr>
            <p:nvPr/>
          </p:nvSpPr>
          <p:spPr bwMode="auto">
            <a:xfrm>
              <a:off x="6444678" y="3161627"/>
              <a:ext cx="0" cy="756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89" name="Text Box 72"/>
            <p:cNvSpPr txBox="1">
              <a:spLocks noChangeArrowheads="1"/>
            </p:cNvSpPr>
            <p:nvPr/>
          </p:nvSpPr>
          <p:spPr bwMode="auto">
            <a:xfrm>
              <a:off x="3807039" y="3918907"/>
              <a:ext cx="89408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400" b="1" dirty="0">
                  <a:solidFill>
                    <a:srgbClr val="CC00CC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时分复用</a:t>
              </a:r>
              <a:endParaRPr kumimoji="1" lang="zh-CN" altLang="en-US" sz="1400" b="1" dirty="0">
                <a:solidFill>
                  <a:srgbClr val="CC00CC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90" name="Text Box 73"/>
            <p:cNvSpPr txBox="1">
              <a:spLocks noChangeArrowheads="1"/>
            </p:cNvSpPr>
            <p:nvPr/>
          </p:nvSpPr>
          <p:spPr bwMode="auto">
            <a:xfrm>
              <a:off x="5814378" y="3348731"/>
              <a:ext cx="40640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>
                  <a:solidFill>
                    <a:srgbClr val="0000FF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#2</a:t>
              </a:r>
              <a:endParaRPr kumimoji="1" lang="en-US" altLang="zh-CN" sz="1400" b="1">
                <a:solidFill>
                  <a:srgbClr val="0000FF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91" name="Text Box 74"/>
            <p:cNvSpPr txBox="1">
              <a:spLocks noChangeArrowheads="1"/>
            </p:cNvSpPr>
            <p:nvPr/>
          </p:nvSpPr>
          <p:spPr bwMode="auto">
            <a:xfrm>
              <a:off x="6697353" y="3348731"/>
              <a:ext cx="40640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>
                  <a:solidFill>
                    <a:srgbClr val="0000FF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#3</a:t>
              </a:r>
              <a:endParaRPr kumimoji="1" lang="en-US" altLang="zh-CN" sz="1400" b="1">
                <a:solidFill>
                  <a:srgbClr val="0000FF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92" name="Text Box 75"/>
            <p:cNvSpPr txBox="1">
              <a:spLocks noChangeArrowheads="1"/>
            </p:cNvSpPr>
            <p:nvPr/>
          </p:nvSpPr>
          <p:spPr bwMode="auto">
            <a:xfrm>
              <a:off x="7538680" y="3348731"/>
              <a:ext cx="40640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400" b="1">
                  <a:solidFill>
                    <a:srgbClr val="0000FF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#4</a:t>
              </a:r>
              <a:endParaRPr kumimoji="1" lang="en-US" altLang="zh-CN" sz="1400" b="1">
                <a:solidFill>
                  <a:srgbClr val="0000FF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93" name="Line 76"/>
            <p:cNvSpPr>
              <a:spLocks noChangeShapeType="1"/>
            </p:cNvSpPr>
            <p:nvPr/>
          </p:nvSpPr>
          <p:spPr bwMode="auto">
            <a:xfrm>
              <a:off x="5252106" y="3669113"/>
              <a:ext cx="1052352" cy="3037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94" name="Line 77"/>
            <p:cNvSpPr>
              <a:spLocks noChangeShapeType="1"/>
            </p:cNvSpPr>
            <p:nvPr/>
          </p:nvSpPr>
          <p:spPr bwMode="auto">
            <a:xfrm>
              <a:off x="6024015" y="3669113"/>
              <a:ext cx="420662" cy="3037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95" name="Line 78"/>
            <p:cNvSpPr>
              <a:spLocks noChangeShapeType="1"/>
            </p:cNvSpPr>
            <p:nvPr/>
          </p:nvSpPr>
          <p:spPr bwMode="auto">
            <a:xfrm flipH="1">
              <a:off x="6515483" y="3669113"/>
              <a:ext cx="351247" cy="3037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96" name="Line 79"/>
            <p:cNvSpPr>
              <a:spLocks noChangeShapeType="1"/>
            </p:cNvSpPr>
            <p:nvPr/>
          </p:nvSpPr>
          <p:spPr bwMode="auto">
            <a:xfrm flipV="1">
              <a:off x="6655704" y="3669113"/>
              <a:ext cx="1052352" cy="3037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97" name="Text Box 80"/>
            <p:cNvSpPr txBox="1">
              <a:spLocks noChangeArrowheads="1"/>
            </p:cNvSpPr>
            <p:nvPr/>
          </p:nvSpPr>
          <p:spPr bwMode="auto">
            <a:xfrm>
              <a:off x="518863" y="1993171"/>
              <a:ext cx="538480" cy="30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400" b="1" dirty="0">
                  <a:solidFill>
                    <a:srgbClr val="000099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用户</a:t>
              </a:r>
              <a:endParaRPr kumimoji="1" lang="zh-CN" altLang="en-US" sz="1400" b="1" dirty="0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98" name="Line 81"/>
            <p:cNvSpPr>
              <a:spLocks noChangeShapeType="1"/>
            </p:cNvSpPr>
            <p:nvPr/>
          </p:nvSpPr>
          <p:spPr bwMode="auto">
            <a:xfrm>
              <a:off x="1253723" y="2327349"/>
              <a:ext cx="2314341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99" name="Line 82"/>
            <p:cNvSpPr>
              <a:spLocks noChangeShapeType="1"/>
            </p:cNvSpPr>
            <p:nvPr/>
          </p:nvSpPr>
          <p:spPr bwMode="auto">
            <a:xfrm>
              <a:off x="1253723" y="2934795"/>
              <a:ext cx="2314341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100" name="Line 83"/>
            <p:cNvSpPr>
              <a:spLocks noChangeShapeType="1"/>
            </p:cNvSpPr>
            <p:nvPr/>
          </p:nvSpPr>
          <p:spPr bwMode="auto">
            <a:xfrm>
              <a:off x="1253723" y="3540959"/>
              <a:ext cx="2314341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101" name="Line 84"/>
            <p:cNvSpPr>
              <a:spLocks noChangeShapeType="1"/>
            </p:cNvSpPr>
            <p:nvPr/>
          </p:nvSpPr>
          <p:spPr bwMode="auto">
            <a:xfrm>
              <a:off x="1253723" y="4148406"/>
              <a:ext cx="2314341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grpSp>
          <p:nvGrpSpPr>
            <p:cNvPr id="102" name="Group 85"/>
            <p:cNvGrpSpPr/>
            <p:nvPr/>
          </p:nvGrpSpPr>
          <p:grpSpPr bwMode="auto">
            <a:xfrm>
              <a:off x="4764802" y="2778448"/>
              <a:ext cx="3367338" cy="871442"/>
              <a:chOff x="1655" y="1570"/>
              <a:chExt cx="2919" cy="1497"/>
            </a:xfrm>
          </p:grpSpPr>
          <p:sp>
            <p:nvSpPr>
              <p:cNvPr id="104" name="Line 86"/>
              <p:cNvSpPr>
                <a:spLocks noChangeShapeType="1"/>
              </p:cNvSpPr>
              <p:nvPr/>
            </p:nvSpPr>
            <p:spPr bwMode="auto">
              <a:xfrm>
                <a:off x="1655" y="1570"/>
                <a:ext cx="0" cy="1497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400" b="1">
                  <a:solidFill>
                    <a:srgbClr val="000099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105" name="Line 87"/>
              <p:cNvSpPr>
                <a:spLocks noChangeShapeType="1"/>
              </p:cNvSpPr>
              <p:nvPr/>
            </p:nvSpPr>
            <p:spPr bwMode="auto">
              <a:xfrm>
                <a:off x="2381" y="1570"/>
                <a:ext cx="0" cy="1497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400" b="1">
                  <a:solidFill>
                    <a:srgbClr val="000099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106" name="Line 88"/>
              <p:cNvSpPr>
                <a:spLocks noChangeShapeType="1"/>
              </p:cNvSpPr>
              <p:nvPr/>
            </p:nvSpPr>
            <p:spPr bwMode="auto">
              <a:xfrm>
                <a:off x="3107" y="1570"/>
                <a:ext cx="0" cy="1497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400" b="1">
                  <a:solidFill>
                    <a:srgbClr val="000099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107" name="Line 89"/>
              <p:cNvSpPr>
                <a:spLocks noChangeShapeType="1"/>
              </p:cNvSpPr>
              <p:nvPr/>
            </p:nvSpPr>
            <p:spPr bwMode="auto">
              <a:xfrm>
                <a:off x="3833" y="1570"/>
                <a:ext cx="0" cy="1497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400" b="1">
                  <a:solidFill>
                    <a:srgbClr val="000099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108" name="Line 90"/>
              <p:cNvSpPr>
                <a:spLocks noChangeShapeType="1"/>
              </p:cNvSpPr>
              <p:nvPr/>
            </p:nvSpPr>
            <p:spPr bwMode="auto">
              <a:xfrm>
                <a:off x="4574" y="1570"/>
                <a:ext cx="0" cy="1497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400" b="1">
                  <a:solidFill>
                    <a:srgbClr val="000099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</p:grpSp>
        <p:sp>
          <p:nvSpPr>
            <p:cNvPr id="112" name="矩形 111"/>
            <p:cNvSpPr/>
            <p:nvPr/>
          </p:nvSpPr>
          <p:spPr>
            <a:xfrm>
              <a:off x="4660026" y="2061335"/>
              <a:ext cx="3679183" cy="521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zh-CN" sz="1400" b="1" dirty="0">
                  <a:solidFill>
                    <a:srgbClr val="008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当某用户暂时无数据发送时，在时分复用帧中分配给该用户的时隙只能处于</a:t>
              </a:r>
              <a:r>
                <a:rPr lang="zh-CN" altLang="zh-CN" sz="1400" b="1" dirty="0" smtClean="0">
                  <a:solidFill>
                    <a:srgbClr val="008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空闲状态</a:t>
              </a:r>
              <a:r>
                <a:rPr lang="zh-CN" altLang="en-US" sz="1400" b="1" dirty="0" smtClean="0">
                  <a:solidFill>
                    <a:srgbClr val="008000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。</a:t>
              </a:r>
              <a:endParaRPr lang="zh-CN" altLang="en-US" sz="1400" b="1" dirty="0">
                <a:solidFill>
                  <a:srgbClr val="008000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115" name="Text Box 21"/>
            <p:cNvSpPr txBox="1">
              <a:spLocks noChangeArrowheads="1"/>
            </p:cNvSpPr>
            <p:nvPr/>
          </p:nvSpPr>
          <p:spPr bwMode="auto">
            <a:xfrm>
              <a:off x="7261014" y="2923261"/>
              <a:ext cx="300355" cy="3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>
                  <a:latin typeface="Microsoft YaHei" panose="020B0503020204020204" charset="-122"/>
                  <a:ea typeface="Microsoft YaHei" panose="020B0503020204020204" charset="-122"/>
                </a:rPr>
                <a:t>a</a:t>
              </a:r>
              <a:endParaRPr kumimoji="1" lang="en-US" altLang="zh-CN" sz="16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116" name="Text Box 22"/>
            <p:cNvSpPr txBox="1">
              <a:spLocks noChangeArrowheads="1"/>
            </p:cNvSpPr>
            <p:nvPr/>
          </p:nvSpPr>
          <p:spPr bwMode="auto">
            <a:xfrm>
              <a:off x="4936955" y="2923261"/>
              <a:ext cx="318135" cy="3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 dirty="0">
                  <a:latin typeface="Microsoft YaHei" panose="020B0503020204020204" charset="-122"/>
                  <a:ea typeface="Microsoft YaHei" panose="020B0503020204020204" charset="-122"/>
                </a:rPr>
                <a:t>b</a:t>
              </a:r>
              <a:endParaRPr kumimoji="1" lang="en-US" altLang="zh-CN" sz="1600" b="1" dirty="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117" name="Text Box 26"/>
            <p:cNvSpPr txBox="1">
              <a:spLocks noChangeArrowheads="1"/>
            </p:cNvSpPr>
            <p:nvPr/>
          </p:nvSpPr>
          <p:spPr bwMode="auto">
            <a:xfrm>
              <a:off x="5785222" y="2923261"/>
              <a:ext cx="318135" cy="3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 dirty="0">
                  <a:latin typeface="Microsoft YaHei" panose="020B0503020204020204" charset="-122"/>
                  <a:ea typeface="Microsoft YaHei" panose="020B0503020204020204" charset="-122"/>
                </a:rPr>
                <a:t>b</a:t>
              </a:r>
              <a:endParaRPr kumimoji="1" lang="en-US" altLang="zh-CN" sz="1600" b="1" dirty="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118" name="Text Box 28"/>
            <p:cNvSpPr txBox="1">
              <a:spLocks noChangeArrowheads="1"/>
            </p:cNvSpPr>
            <p:nvPr/>
          </p:nvSpPr>
          <p:spPr bwMode="auto">
            <a:xfrm>
              <a:off x="4738425" y="2923261"/>
              <a:ext cx="300355" cy="3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>
                  <a:latin typeface="Microsoft YaHei" panose="020B0503020204020204" charset="-122"/>
                  <a:ea typeface="Microsoft YaHei" panose="020B0503020204020204" charset="-122"/>
                </a:rPr>
                <a:t>a</a:t>
              </a:r>
              <a:endParaRPr kumimoji="1" lang="en-US" altLang="zh-CN" sz="16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119" name="Text Box 71"/>
            <p:cNvSpPr txBox="1">
              <a:spLocks noChangeArrowheads="1"/>
            </p:cNvSpPr>
            <p:nvPr/>
          </p:nvSpPr>
          <p:spPr bwMode="auto">
            <a:xfrm>
              <a:off x="7884375" y="2923261"/>
              <a:ext cx="318135" cy="3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>
                  <a:latin typeface="Microsoft YaHei" panose="020B0503020204020204" charset="-122"/>
                  <a:ea typeface="Microsoft YaHei" panose="020B0503020204020204" charset="-122"/>
                </a:rPr>
                <a:t>d</a:t>
              </a:r>
              <a:endParaRPr kumimoji="1" lang="en-US" altLang="zh-CN" sz="1600" b="1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120" name="Text Box 27"/>
            <p:cNvSpPr txBox="1">
              <a:spLocks noChangeArrowheads="1"/>
            </p:cNvSpPr>
            <p:nvPr/>
          </p:nvSpPr>
          <p:spPr bwMode="auto">
            <a:xfrm>
              <a:off x="5998832" y="2923261"/>
              <a:ext cx="287655" cy="3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 dirty="0">
                  <a:latin typeface="Microsoft YaHei" panose="020B0503020204020204" charset="-122"/>
                  <a:ea typeface="Microsoft YaHei" panose="020B0503020204020204" charset="-122"/>
                </a:rPr>
                <a:t>c</a:t>
              </a:r>
              <a:endParaRPr kumimoji="1" lang="en-US" altLang="zh-CN" sz="1600" b="1" dirty="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121" name="Text Box 70"/>
            <p:cNvSpPr txBox="1">
              <a:spLocks noChangeArrowheads="1"/>
            </p:cNvSpPr>
            <p:nvPr/>
          </p:nvSpPr>
          <p:spPr bwMode="auto">
            <a:xfrm>
              <a:off x="6829632" y="2923261"/>
              <a:ext cx="287655" cy="3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zh-CN" sz="1600" b="1" dirty="0">
                  <a:latin typeface="Microsoft YaHei" panose="020B0503020204020204" charset="-122"/>
                  <a:ea typeface="Microsoft YaHei" panose="020B0503020204020204" charset="-122"/>
                </a:rPr>
                <a:t>c</a:t>
              </a:r>
              <a:endParaRPr kumimoji="1" lang="en-US" altLang="zh-CN" sz="1600" b="1" dirty="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556963" y="1115886"/>
            <a:ext cx="8048776" cy="3256443"/>
          </a:xfrm>
          <a:prstGeom prst="roundRect">
            <a:avLst/>
          </a:prstGeom>
          <a:solidFill>
            <a:srgbClr val="C5E5F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AutoShape 5"/>
          <p:cNvSpPr>
            <a:spLocks noChangeArrowheads="1"/>
          </p:cNvSpPr>
          <p:nvPr/>
        </p:nvSpPr>
        <p:spPr bwMode="auto">
          <a:xfrm>
            <a:off x="556963" y="675517"/>
            <a:ext cx="8048776" cy="35393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3072594" y="642306"/>
            <a:ext cx="301752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000" b="1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STDM  (</a:t>
            </a: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Statistic TDM) </a:t>
            </a:r>
            <a:endParaRPr lang="zh-CN" altLang="en-US" sz="2000" b="1" dirty="0" smtClean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7" name="Freeform 85"/>
          <p:cNvSpPr/>
          <p:nvPr/>
        </p:nvSpPr>
        <p:spPr bwMode="auto">
          <a:xfrm>
            <a:off x="6649986" y="2549213"/>
            <a:ext cx="234229" cy="323044"/>
          </a:xfrm>
          <a:custGeom>
            <a:avLst/>
            <a:gdLst>
              <a:gd name="T0" fmla="*/ 0 w 96"/>
              <a:gd name="T1" fmla="*/ 192 h 192"/>
              <a:gd name="T2" fmla="*/ 0 w 96"/>
              <a:gd name="T3" fmla="*/ 0 h 192"/>
              <a:gd name="T4" fmla="*/ 96 w 96"/>
              <a:gd name="T5" fmla="*/ 0 h 192"/>
              <a:gd name="T6" fmla="*/ 96 w 96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00FFCC"/>
          </a:solidFill>
          <a:ln w="1905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8" name="Freeform 86"/>
          <p:cNvSpPr/>
          <p:nvPr/>
        </p:nvSpPr>
        <p:spPr bwMode="auto">
          <a:xfrm>
            <a:off x="7591033" y="2549213"/>
            <a:ext cx="234229" cy="323044"/>
          </a:xfrm>
          <a:custGeom>
            <a:avLst/>
            <a:gdLst>
              <a:gd name="T0" fmla="*/ 0 w 96"/>
              <a:gd name="T1" fmla="*/ 192 h 192"/>
              <a:gd name="T2" fmla="*/ 0 w 96"/>
              <a:gd name="T3" fmla="*/ 0 h 192"/>
              <a:gd name="T4" fmla="*/ 96 w 96"/>
              <a:gd name="T5" fmla="*/ 0 h 192"/>
              <a:gd name="T6" fmla="*/ 96 w 96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FFCCFF"/>
          </a:solidFill>
          <a:ln w="1905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9" name="Freeform 87"/>
          <p:cNvSpPr/>
          <p:nvPr/>
        </p:nvSpPr>
        <p:spPr bwMode="auto">
          <a:xfrm>
            <a:off x="7276891" y="2549213"/>
            <a:ext cx="235607" cy="323044"/>
          </a:xfrm>
          <a:custGeom>
            <a:avLst/>
            <a:gdLst>
              <a:gd name="T0" fmla="*/ 0 w 96"/>
              <a:gd name="T1" fmla="*/ 192 h 192"/>
              <a:gd name="T2" fmla="*/ 0 w 96"/>
              <a:gd name="T3" fmla="*/ 0 h 192"/>
              <a:gd name="T4" fmla="*/ 96 w 96"/>
              <a:gd name="T5" fmla="*/ 0 h 192"/>
              <a:gd name="T6" fmla="*/ 96 w 96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66FF33"/>
          </a:solidFill>
          <a:ln w="1905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0" name="Freeform 88"/>
          <p:cNvSpPr/>
          <p:nvPr/>
        </p:nvSpPr>
        <p:spPr bwMode="auto">
          <a:xfrm>
            <a:off x="6962749" y="2549213"/>
            <a:ext cx="235607" cy="323044"/>
          </a:xfrm>
          <a:custGeom>
            <a:avLst/>
            <a:gdLst>
              <a:gd name="T0" fmla="*/ 0 w 96"/>
              <a:gd name="T1" fmla="*/ 192 h 192"/>
              <a:gd name="T2" fmla="*/ 0 w 96"/>
              <a:gd name="T3" fmla="*/ 0 h 192"/>
              <a:gd name="T4" fmla="*/ 96 w 96"/>
              <a:gd name="T5" fmla="*/ 0 h 192"/>
              <a:gd name="T6" fmla="*/ 96 w 96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00FFCC"/>
          </a:solidFill>
          <a:ln w="1905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1" name="Freeform 89"/>
          <p:cNvSpPr/>
          <p:nvPr/>
        </p:nvSpPr>
        <p:spPr bwMode="auto">
          <a:xfrm>
            <a:off x="6335844" y="2549213"/>
            <a:ext cx="235606" cy="323044"/>
          </a:xfrm>
          <a:custGeom>
            <a:avLst/>
            <a:gdLst>
              <a:gd name="T0" fmla="*/ 0 w 96"/>
              <a:gd name="T1" fmla="*/ 192 h 192"/>
              <a:gd name="T2" fmla="*/ 0 w 96"/>
              <a:gd name="T3" fmla="*/ 0 h 192"/>
              <a:gd name="T4" fmla="*/ 96 w 96"/>
              <a:gd name="T5" fmla="*/ 0 h 192"/>
              <a:gd name="T6" fmla="*/ 96 w 96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FFFF66"/>
          </a:solidFill>
          <a:ln w="1905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2" name="Freeform 90"/>
          <p:cNvSpPr/>
          <p:nvPr/>
        </p:nvSpPr>
        <p:spPr bwMode="auto">
          <a:xfrm>
            <a:off x="6021701" y="2549213"/>
            <a:ext cx="235606" cy="323044"/>
          </a:xfrm>
          <a:custGeom>
            <a:avLst/>
            <a:gdLst>
              <a:gd name="T0" fmla="*/ 0 w 96"/>
              <a:gd name="T1" fmla="*/ 192 h 192"/>
              <a:gd name="T2" fmla="*/ 0 w 96"/>
              <a:gd name="T3" fmla="*/ 0 h 192"/>
              <a:gd name="T4" fmla="*/ 96 w 96"/>
              <a:gd name="T5" fmla="*/ 0 h 192"/>
              <a:gd name="T6" fmla="*/ 96 w 96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FFFF66"/>
          </a:solidFill>
          <a:ln w="1905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3" name="Freeform 91"/>
          <p:cNvSpPr/>
          <p:nvPr/>
        </p:nvSpPr>
        <p:spPr bwMode="auto">
          <a:xfrm>
            <a:off x="5708937" y="2549213"/>
            <a:ext cx="234229" cy="323044"/>
          </a:xfrm>
          <a:custGeom>
            <a:avLst/>
            <a:gdLst>
              <a:gd name="T0" fmla="*/ 0 w 96"/>
              <a:gd name="T1" fmla="*/ 192 h 192"/>
              <a:gd name="T2" fmla="*/ 0 w 96"/>
              <a:gd name="T3" fmla="*/ 0 h 192"/>
              <a:gd name="T4" fmla="*/ 96 w 96"/>
              <a:gd name="T5" fmla="*/ 0 h 192"/>
              <a:gd name="T6" fmla="*/ 96 w 96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FFCCFF"/>
          </a:solidFill>
          <a:ln w="1905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4" name="Text Box 92"/>
          <p:cNvSpPr txBox="1">
            <a:spLocks noChangeArrowheads="1"/>
          </p:cNvSpPr>
          <p:nvPr/>
        </p:nvSpPr>
        <p:spPr bwMode="auto">
          <a:xfrm>
            <a:off x="717510" y="1548753"/>
            <a:ext cx="587375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rPr>
              <a:t>User</a:t>
            </a:r>
            <a:endParaRPr kumimoji="1" lang="en-US" altLang="zh-CN" sz="1400" b="1" dirty="0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5" name="Freeform 93"/>
          <p:cNvSpPr/>
          <p:nvPr/>
        </p:nvSpPr>
        <p:spPr bwMode="auto">
          <a:xfrm>
            <a:off x="3295199" y="1581351"/>
            <a:ext cx="549748" cy="323044"/>
          </a:xfrm>
          <a:custGeom>
            <a:avLst/>
            <a:gdLst>
              <a:gd name="T0" fmla="*/ 0 w 1008"/>
              <a:gd name="T1" fmla="*/ 192 h 192"/>
              <a:gd name="T2" fmla="*/ 0 w 1008"/>
              <a:gd name="T3" fmla="*/ 0 h 192"/>
              <a:gd name="T4" fmla="*/ 1008 w 1008"/>
              <a:gd name="T5" fmla="*/ 0 h 192"/>
              <a:gd name="T6" fmla="*/ 1008 w 100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8" h="192">
                <a:moveTo>
                  <a:pt x="0" y="192"/>
                </a:moveTo>
                <a:lnTo>
                  <a:pt x="0" y="0"/>
                </a:lnTo>
                <a:lnTo>
                  <a:pt x="1008" y="0"/>
                </a:lnTo>
                <a:lnTo>
                  <a:pt x="1008" y="192"/>
                </a:lnTo>
              </a:path>
            </a:pathLst>
          </a:custGeom>
          <a:solidFill>
            <a:srgbClr val="FFCCFF"/>
          </a:solidFill>
          <a:ln w="1905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6" name="Freeform 94"/>
          <p:cNvSpPr/>
          <p:nvPr/>
        </p:nvSpPr>
        <p:spPr bwMode="auto">
          <a:xfrm>
            <a:off x="1648709" y="2227440"/>
            <a:ext cx="1098120" cy="321773"/>
          </a:xfrm>
          <a:custGeom>
            <a:avLst/>
            <a:gdLst>
              <a:gd name="T0" fmla="*/ 0 w 1008"/>
              <a:gd name="T1" fmla="*/ 192 h 192"/>
              <a:gd name="T2" fmla="*/ 0 w 1008"/>
              <a:gd name="T3" fmla="*/ 0 h 192"/>
              <a:gd name="T4" fmla="*/ 1008 w 1008"/>
              <a:gd name="T5" fmla="*/ 0 h 192"/>
              <a:gd name="T6" fmla="*/ 1008 w 100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8" h="192">
                <a:moveTo>
                  <a:pt x="0" y="192"/>
                </a:moveTo>
                <a:lnTo>
                  <a:pt x="0" y="0"/>
                </a:lnTo>
                <a:lnTo>
                  <a:pt x="1008" y="0"/>
                </a:lnTo>
                <a:lnTo>
                  <a:pt x="1008" y="192"/>
                </a:lnTo>
              </a:path>
            </a:pathLst>
          </a:custGeom>
          <a:solidFill>
            <a:srgbClr val="FFFF66"/>
          </a:solidFill>
          <a:ln w="1905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7" name="Freeform 95"/>
          <p:cNvSpPr/>
          <p:nvPr/>
        </p:nvSpPr>
        <p:spPr bwMode="auto">
          <a:xfrm>
            <a:off x="2197079" y="2872258"/>
            <a:ext cx="1098120" cy="323044"/>
          </a:xfrm>
          <a:custGeom>
            <a:avLst/>
            <a:gdLst>
              <a:gd name="T0" fmla="*/ 0 w 1008"/>
              <a:gd name="T1" fmla="*/ 192 h 192"/>
              <a:gd name="T2" fmla="*/ 0 w 1008"/>
              <a:gd name="T3" fmla="*/ 0 h 192"/>
              <a:gd name="T4" fmla="*/ 1008 w 1008"/>
              <a:gd name="T5" fmla="*/ 0 h 192"/>
              <a:gd name="T6" fmla="*/ 1008 w 100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8" h="192">
                <a:moveTo>
                  <a:pt x="0" y="192"/>
                </a:moveTo>
                <a:lnTo>
                  <a:pt x="0" y="0"/>
                </a:lnTo>
                <a:lnTo>
                  <a:pt x="1008" y="0"/>
                </a:lnTo>
                <a:lnTo>
                  <a:pt x="1008" y="192"/>
                </a:lnTo>
              </a:path>
            </a:pathLst>
          </a:custGeom>
          <a:solidFill>
            <a:srgbClr val="00FFCC"/>
          </a:solidFill>
          <a:ln w="1905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 dirty="0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8" name="Freeform 96"/>
          <p:cNvSpPr/>
          <p:nvPr/>
        </p:nvSpPr>
        <p:spPr bwMode="auto">
          <a:xfrm>
            <a:off x="2746829" y="3517075"/>
            <a:ext cx="548370" cy="323044"/>
          </a:xfrm>
          <a:custGeom>
            <a:avLst/>
            <a:gdLst>
              <a:gd name="T0" fmla="*/ 0 w 1008"/>
              <a:gd name="T1" fmla="*/ 192 h 192"/>
              <a:gd name="T2" fmla="*/ 0 w 1008"/>
              <a:gd name="T3" fmla="*/ 0 h 192"/>
              <a:gd name="T4" fmla="*/ 1008 w 1008"/>
              <a:gd name="T5" fmla="*/ 0 h 192"/>
              <a:gd name="T6" fmla="*/ 1008 w 100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8" h="192">
                <a:moveTo>
                  <a:pt x="0" y="192"/>
                </a:moveTo>
                <a:lnTo>
                  <a:pt x="0" y="0"/>
                </a:lnTo>
                <a:lnTo>
                  <a:pt x="1008" y="0"/>
                </a:lnTo>
                <a:lnTo>
                  <a:pt x="1008" y="192"/>
                </a:lnTo>
              </a:path>
            </a:pathLst>
          </a:custGeom>
          <a:solidFill>
            <a:srgbClr val="66FF33"/>
          </a:solidFill>
          <a:ln w="19050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9" name="Text Box 97"/>
          <p:cNvSpPr txBox="1">
            <a:spLocks noChangeArrowheads="1"/>
          </p:cNvSpPr>
          <p:nvPr/>
        </p:nvSpPr>
        <p:spPr bwMode="auto">
          <a:xfrm>
            <a:off x="1185763" y="1552100"/>
            <a:ext cx="316865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rPr>
              <a:t>A</a:t>
            </a:r>
            <a:endParaRPr kumimoji="1" lang="en-US" altLang="zh-CN" sz="1400" b="1" dirty="0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0" name="Text Box 98"/>
          <p:cNvSpPr txBox="1">
            <a:spLocks noChangeArrowheads="1"/>
          </p:cNvSpPr>
          <p:nvPr/>
        </p:nvSpPr>
        <p:spPr bwMode="auto">
          <a:xfrm>
            <a:off x="1185763" y="2196916"/>
            <a:ext cx="304165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rPr>
              <a:t>B</a:t>
            </a:r>
            <a:endParaRPr kumimoji="1" lang="en-US" altLang="zh-CN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1" name="Text Box 99"/>
          <p:cNvSpPr txBox="1">
            <a:spLocks noChangeArrowheads="1"/>
          </p:cNvSpPr>
          <p:nvPr/>
        </p:nvSpPr>
        <p:spPr bwMode="auto">
          <a:xfrm>
            <a:off x="1185763" y="2843006"/>
            <a:ext cx="302895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rPr>
              <a:t>C</a:t>
            </a:r>
            <a:endParaRPr kumimoji="1" lang="en-US" altLang="zh-CN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2" name="Text Box 100"/>
          <p:cNvSpPr txBox="1">
            <a:spLocks noChangeArrowheads="1"/>
          </p:cNvSpPr>
          <p:nvPr/>
        </p:nvSpPr>
        <p:spPr bwMode="auto">
          <a:xfrm>
            <a:off x="1185763" y="3487823"/>
            <a:ext cx="32385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rPr>
              <a:t>D</a:t>
            </a:r>
            <a:endParaRPr kumimoji="1" lang="en-US" altLang="zh-CN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3" name="Line 101"/>
          <p:cNvSpPr>
            <a:spLocks noChangeShapeType="1"/>
          </p:cNvSpPr>
          <p:nvPr/>
        </p:nvSpPr>
        <p:spPr bwMode="auto">
          <a:xfrm>
            <a:off x="5473332" y="2872257"/>
            <a:ext cx="25875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4" name="Text Box 102"/>
          <p:cNvSpPr txBox="1">
            <a:spLocks noChangeArrowheads="1"/>
          </p:cNvSpPr>
          <p:nvPr/>
        </p:nvSpPr>
        <p:spPr bwMode="auto">
          <a:xfrm>
            <a:off x="3413690" y="1568633"/>
            <a:ext cx="28575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a</a:t>
            </a:r>
            <a:endParaRPr kumimoji="1"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5" name="Text Box 105"/>
          <p:cNvSpPr txBox="1">
            <a:spLocks noChangeArrowheads="1"/>
          </p:cNvSpPr>
          <p:nvPr/>
        </p:nvSpPr>
        <p:spPr bwMode="auto">
          <a:xfrm>
            <a:off x="1812669" y="2215994"/>
            <a:ext cx="30099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b</a:t>
            </a:r>
            <a:endParaRPr kumimoji="1"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6" name="Text Box 106"/>
          <p:cNvSpPr txBox="1">
            <a:spLocks noChangeArrowheads="1"/>
          </p:cNvSpPr>
          <p:nvPr/>
        </p:nvSpPr>
        <p:spPr bwMode="auto">
          <a:xfrm>
            <a:off x="2877719" y="2853180"/>
            <a:ext cx="274955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c</a:t>
            </a:r>
            <a:endParaRPr kumimoji="1"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7" name="Text Box 107"/>
          <p:cNvSpPr txBox="1">
            <a:spLocks noChangeArrowheads="1"/>
          </p:cNvSpPr>
          <p:nvPr/>
        </p:nvSpPr>
        <p:spPr bwMode="auto">
          <a:xfrm>
            <a:off x="2880475" y="3517075"/>
            <a:ext cx="30099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d</a:t>
            </a:r>
            <a:endParaRPr kumimoji="1"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8" name="Text Box 111"/>
          <p:cNvSpPr txBox="1">
            <a:spLocks noChangeArrowheads="1"/>
          </p:cNvSpPr>
          <p:nvPr/>
        </p:nvSpPr>
        <p:spPr bwMode="auto">
          <a:xfrm>
            <a:off x="4059885" y="1613148"/>
            <a:ext cx="25654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rPr>
              <a:t>t</a:t>
            </a:r>
            <a:endParaRPr kumimoji="1" lang="en-US" altLang="zh-CN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9" name="Text Box 112"/>
          <p:cNvSpPr txBox="1">
            <a:spLocks noChangeArrowheads="1"/>
          </p:cNvSpPr>
          <p:nvPr/>
        </p:nvSpPr>
        <p:spPr bwMode="auto">
          <a:xfrm>
            <a:off x="4059885" y="2273226"/>
            <a:ext cx="25654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rPr>
              <a:t>t</a:t>
            </a:r>
            <a:endParaRPr kumimoji="1" lang="en-US" altLang="zh-CN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00" name="Text Box 113"/>
          <p:cNvSpPr txBox="1">
            <a:spLocks noChangeArrowheads="1"/>
          </p:cNvSpPr>
          <p:nvPr/>
        </p:nvSpPr>
        <p:spPr bwMode="auto">
          <a:xfrm>
            <a:off x="4059885" y="2934577"/>
            <a:ext cx="25654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rPr>
              <a:t>t</a:t>
            </a:r>
            <a:endParaRPr kumimoji="1" lang="en-US" altLang="zh-CN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01" name="Text Box 114"/>
          <p:cNvSpPr txBox="1">
            <a:spLocks noChangeArrowheads="1"/>
          </p:cNvSpPr>
          <p:nvPr/>
        </p:nvSpPr>
        <p:spPr bwMode="auto">
          <a:xfrm>
            <a:off x="4059885" y="3594657"/>
            <a:ext cx="25654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rPr>
              <a:t>t</a:t>
            </a:r>
            <a:endParaRPr kumimoji="1" lang="en-US" altLang="zh-CN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02" name="Text Box 115"/>
          <p:cNvSpPr txBox="1">
            <a:spLocks noChangeArrowheads="1"/>
          </p:cNvSpPr>
          <p:nvPr/>
        </p:nvSpPr>
        <p:spPr bwMode="auto">
          <a:xfrm>
            <a:off x="8026441" y="2767072"/>
            <a:ext cx="25654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rPr>
              <a:t>t</a:t>
            </a:r>
            <a:endParaRPr kumimoji="1" lang="en-US" altLang="zh-CN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03" name="Line 116"/>
          <p:cNvSpPr>
            <a:spLocks noChangeShapeType="1"/>
          </p:cNvSpPr>
          <p:nvPr/>
        </p:nvSpPr>
        <p:spPr bwMode="auto">
          <a:xfrm>
            <a:off x="2197079" y="2469088"/>
            <a:ext cx="0" cy="801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04" name="Line 117"/>
          <p:cNvSpPr>
            <a:spLocks noChangeShapeType="1"/>
          </p:cNvSpPr>
          <p:nvPr/>
        </p:nvSpPr>
        <p:spPr bwMode="auto">
          <a:xfrm>
            <a:off x="2746828" y="3113905"/>
            <a:ext cx="0" cy="813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05" name="Line 118"/>
          <p:cNvSpPr>
            <a:spLocks noChangeShapeType="1"/>
          </p:cNvSpPr>
          <p:nvPr/>
        </p:nvSpPr>
        <p:spPr bwMode="auto">
          <a:xfrm>
            <a:off x="3295198" y="2469088"/>
            <a:ext cx="0" cy="801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06" name="Line 119"/>
          <p:cNvSpPr>
            <a:spLocks noChangeShapeType="1"/>
          </p:cNvSpPr>
          <p:nvPr/>
        </p:nvSpPr>
        <p:spPr bwMode="auto">
          <a:xfrm>
            <a:off x="2197079" y="3759994"/>
            <a:ext cx="0" cy="80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07" name="Line 120"/>
          <p:cNvSpPr>
            <a:spLocks noChangeShapeType="1"/>
          </p:cNvSpPr>
          <p:nvPr/>
        </p:nvSpPr>
        <p:spPr bwMode="auto">
          <a:xfrm>
            <a:off x="3844947" y="3113905"/>
            <a:ext cx="0" cy="813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08" name="Line 121"/>
          <p:cNvSpPr>
            <a:spLocks noChangeShapeType="1"/>
          </p:cNvSpPr>
          <p:nvPr/>
        </p:nvSpPr>
        <p:spPr bwMode="auto">
          <a:xfrm>
            <a:off x="3844947" y="3759994"/>
            <a:ext cx="0" cy="80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09" name="Line 122"/>
          <p:cNvSpPr>
            <a:spLocks noChangeShapeType="1"/>
          </p:cNvSpPr>
          <p:nvPr/>
        </p:nvSpPr>
        <p:spPr bwMode="auto">
          <a:xfrm>
            <a:off x="5630402" y="2953655"/>
            <a:ext cx="0" cy="160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10" name="Line 123"/>
          <p:cNvSpPr>
            <a:spLocks noChangeShapeType="1"/>
          </p:cNvSpPr>
          <p:nvPr/>
        </p:nvSpPr>
        <p:spPr bwMode="auto">
          <a:xfrm>
            <a:off x="6257307" y="2953655"/>
            <a:ext cx="0" cy="160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11" name="Line 124"/>
          <p:cNvSpPr>
            <a:spLocks noChangeShapeType="1"/>
          </p:cNvSpPr>
          <p:nvPr/>
        </p:nvSpPr>
        <p:spPr bwMode="auto">
          <a:xfrm>
            <a:off x="6884214" y="2953655"/>
            <a:ext cx="0" cy="160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12" name="Line 125"/>
          <p:cNvSpPr>
            <a:spLocks noChangeShapeType="1"/>
          </p:cNvSpPr>
          <p:nvPr/>
        </p:nvSpPr>
        <p:spPr bwMode="auto">
          <a:xfrm>
            <a:off x="5630402" y="3033779"/>
            <a:ext cx="62690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13" name="Line 126"/>
          <p:cNvSpPr>
            <a:spLocks noChangeShapeType="1"/>
          </p:cNvSpPr>
          <p:nvPr/>
        </p:nvSpPr>
        <p:spPr bwMode="auto">
          <a:xfrm>
            <a:off x="6257307" y="3033779"/>
            <a:ext cx="62690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14" name="Line 127"/>
          <p:cNvSpPr>
            <a:spLocks noChangeShapeType="1"/>
          </p:cNvSpPr>
          <p:nvPr/>
        </p:nvSpPr>
        <p:spPr bwMode="auto">
          <a:xfrm>
            <a:off x="6884214" y="3033779"/>
            <a:ext cx="62828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15" name="Text Box 128"/>
          <p:cNvSpPr txBox="1">
            <a:spLocks noChangeArrowheads="1"/>
          </p:cNvSpPr>
          <p:nvPr/>
        </p:nvSpPr>
        <p:spPr bwMode="auto">
          <a:xfrm>
            <a:off x="5833624" y="3656141"/>
            <a:ext cx="1915795" cy="30670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solidFill>
                  <a:srgbClr val="0000FF"/>
                </a:solidFill>
                <a:latin typeface="Microsoft YaHei" panose="020B0503020204020204" charset="-122"/>
                <a:ea typeface="Microsoft YaHei" panose="020B0503020204020204" charset="-122"/>
              </a:rPr>
              <a:t>three</a:t>
            </a:r>
            <a:r>
              <a:rPr kumimoji="1" lang="zh-CN" altLang="en-US" sz="1400" b="1" dirty="0">
                <a:solidFill>
                  <a:srgbClr val="0000FF"/>
                </a:solidFill>
                <a:latin typeface="Microsoft YaHei" panose="020B0503020204020204" charset="-122"/>
                <a:ea typeface="Microsoft YaHei" panose="020B0503020204020204" charset="-122"/>
              </a:rPr>
              <a:t> </a:t>
            </a:r>
            <a:r>
              <a:rPr kumimoji="1" lang="en-US" altLang="zh-CN" sz="1400" b="1" dirty="0">
                <a:solidFill>
                  <a:srgbClr val="0000FF"/>
                </a:solidFill>
                <a:latin typeface="Microsoft YaHei" panose="020B0503020204020204" charset="-122"/>
                <a:ea typeface="Microsoft YaHei" panose="020B0503020204020204" charset="-122"/>
              </a:rPr>
              <a:t>STDM frames</a:t>
            </a:r>
            <a:endParaRPr kumimoji="1" lang="zh-CN" altLang="en-US" sz="1400" b="1" dirty="0">
              <a:solidFill>
                <a:srgbClr val="0000F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16" name="Text Box 129"/>
          <p:cNvSpPr txBox="1">
            <a:spLocks noChangeArrowheads="1"/>
          </p:cNvSpPr>
          <p:nvPr/>
        </p:nvSpPr>
        <p:spPr bwMode="auto">
          <a:xfrm>
            <a:off x="5725472" y="2997829"/>
            <a:ext cx="40640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solidFill>
                  <a:srgbClr val="0000FF"/>
                </a:solidFill>
                <a:latin typeface="Microsoft YaHei" panose="020B0503020204020204" charset="-122"/>
                <a:ea typeface="Microsoft YaHei" panose="020B0503020204020204" charset="-122"/>
              </a:rPr>
              <a:t>#1</a:t>
            </a:r>
            <a:endParaRPr kumimoji="1" lang="en-US" altLang="zh-CN" sz="1400" b="1" dirty="0">
              <a:solidFill>
                <a:srgbClr val="0000F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17" name="Line 130"/>
          <p:cNvSpPr>
            <a:spLocks noChangeShapeType="1"/>
          </p:cNvSpPr>
          <p:nvPr/>
        </p:nvSpPr>
        <p:spPr bwMode="auto">
          <a:xfrm>
            <a:off x="4329923" y="1901851"/>
            <a:ext cx="1007183" cy="647361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18" name="Line 131"/>
          <p:cNvSpPr>
            <a:spLocks noChangeShapeType="1"/>
          </p:cNvSpPr>
          <p:nvPr/>
        </p:nvSpPr>
        <p:spPr bwMode="auto">
          <a:xfrm>
            <a:off x="4391924" y="2536495"/>
            <a:ext cx="866647" cy="17424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19" name="Line 132"/>
          <p:cNvSpPr>
            <a:spLocks noChangeShapeType="1"/>
          </p:cNvSpPr>
          <p:nvPr/>
        </p:nvSpPr>
        <p:spPr bwMode="auto">
          <a:xfrm flipV="1">
            <a:off x="4391924" y="2872257"/>
            <a:ext cx="866647" cy="298879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20" name="Line 133"/>
          <p:cNvSpPr>
            <a:spLocks noChangeShapeType="1"/>
          </p:cNvSpPr>
          <p:nvPr/>
        </p:nvSpPr>
        <p:spPr bwMode="auto">
          <a:xfrm flipV="1">
            <a:off x="4329923" y="3033780"/>
            <a:ext cx="1007183" cy="7720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21" name="Text Box 134"/>
          <p:cNvSpPr txBox="1">
            <a:spLocks noChangeArrowheads="1"/>
          </p:cNvSpPr>
          <p:nvPr/>
        </p:nvSpPr>
        <p:spPr bwMode="auto">
          <a:xfrm>
            <a:off x="4391924" y="3286874"/>
            <a:ext cx="36068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rPr>
              <a:t>④</a:t>
            </a:r>
            <a:endParaRPr kumimoji="1" lang="en-US" altLang="zh-CN" sz="1400" b="1" dirty="0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22" name="Text Box 135"/>
          <p:cNvSpPr txBox="1">
            <a:spLocks noChangeArrowheads="1"/>
          </p:cNvSpPr>
          <p:nvPr/>
        </p:nvSpPr>
        <p:spPr bwMode="auto">
          <a:xfrm>
            <a:off x="4391924" y="2785746"/>
            <a:ext cx="36068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rPr>
              <a:t>③</a:t>
            </a:r>
            <a:endParaRPr kumimoji="1" lang="en-US" altLang="zh-CN" sz="1400" b="1" dirty="0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23" name="Text Box 136"/>
          <p:cNvSpPr txBox="1">
            <a:spLocks noChangeArrowheads="1"/>
          </p:cNvSpPr>
          <p:nvPr/>
        </p:nvSpPr>
        <p:spPr bwMode="auto">
          <a:xfrm>
            <a:off x="4391924" y="2247790"/>
            <a:ext cx="36068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rPr>
              <a:t>②</a:t>
            </a:r>
            <a:endParaRPr kumimoji="1" lang="en-US" altLang="zh-CN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24" name="Text Box 137"/>
          <p:cNvSpPr txBox="1">
            <a:spLocks noChangeArrowheads="1"/>
          </p:cNvSpPr>
          <p:nvPr/>
        </p:nvSpPr>
        <p:spPr bwMode="auto">
          <a:xfrm>
            <a:off x="4391924" y="1728883"/>
            <a:ext cx="36068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solidFill>
                  <a:srgbClr val="000099"/>
                </a:solidFill>
                <a:latin typeface="Microsoft YaHei" panose="020B0503020204020204" charset="-122"/>
                <a:ea typeface="Microsoft YaHei" panose="020B0503020204020204" charset="-122"/>
              </a:rPr>
              <a:t>①</a:t>
            </a:r>
            <a:endParaRPr kumimoji="1" lang="en-US" altLang="zh-CN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25" name="Freeform 138"/>
          <p:cNvSpPr/>
          <p:nvPr/>
        </p:nvSpPr>
        <p:spPr bwMode="auto">
          <a:xfrm>
            <a:off x="1648709" y="1581351"/>
            <a:ext cx="548370" cy="323044"/>
          </a:xfrm>
          <a:custGeom>
            <a:avLst/>
            <a:gdLst>
              <a:gd name="T0" fmla="*/ 0 w 1008"/>
              <a:gd name="T1" fmla="*/ 192 h 192"/>
              <a:gd name="T2" fmla="*/ 0 w 1008"/>
              <a:gd name="T3" fmla="*/ 0 h 192"/>
              <a:gd name="T4" fmla="*/ 1008 w 1008"/>
              <a:gd name="T5" fmla="*/ 0 h 192"/>
              <a:gd name="T6" fmla="*/ 1008 w 100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8" h="192">
                <a:moveTo>
                  <a:pt x="0" y="192"/>
                </a:moveTo>
                <a:lnTo>
                  <a:pt x="0" y="0"/>
                </a:lnTo>
                <a:lnTo>
                  <a:pt x="1008" y="0"/>
                </a:lnTo>
                <a:lnTo>
                  <a:pt x="1008" y="192"/>
                </a:lnTo>
              </a:path>
            </a:pathLst>
          </a:custGeom>
          <a:solidFill>
            <a:srgbClr val="FFCCFF"/>
          </a:solidFill>
          <a:ln w="1905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26" name="Line 139"/>
          <p:cNvSpPr>
            <a:spLocks noChangeShapeType="1"/>
          </p:cNvSpPr>
          <p:nvPr/>
        </p:nvSpPr>
        <p:spPr bwMode="auto">
          <a:xfrm>
            <a:off x="3844947" y="2469088"/>
            <a:ext cx="0" cy="801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27" name="Line 140"/>
          <p:cNvSpPr>
            <a:spLocks noChangeShapeType="1"/>
          </p:cNvSpPr>
          <p:nvPr/>
        </p:nvSpPr>
        <p:spPr bwMode="auto">
          <a:xfrm>
            <a:off x="1727244" y="3759994"/>
            <a:ext cx="0" cy="80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28" name="Text Box 141"/>
          <p:cNvSpPr txBox="1">
            <a:spLocks noChangeArrowheads="1"/>
          </p:cNvSpPr>
          <p:nvPr/>
        </p:nvSpPr>
        <p:spPr bwMode="auto">
          <a:xfrm>
            <a:off x="1786490" y="1555915"/>
            <a:ext cx="28575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a</a:t>
            </a:r>
            <a:endParaRPr kumimoji="1"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29" name="Text Box 142"/>
          <p:cNvSpPr txBox="1">
            <a:spLocks noChangeArrowheads="1"/>
          </p:cNvSpPr>
          <p:nvPr/>
        </p:nvSpPr>
        <p:spPr bwMode="auto">
          <a:xfrm>
            <a:off x="2325216" y="2843006"/>
            <a:ext cx="274955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c</a:t>
            </a:r>
            <a:endParaRPr kumimoji="1"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30" name="Text Box 143"/>
          <p:cNvSpPr txBox="1">
            <a:spLocks noChangeArrowheads="1"/>
          </p:cNvSpPr>
          <p:nvPr/>
        </p:nvSpPr>
        <p:spPr bwMode="auto">
          <a:xfrm>
            <a:off x="2351395" y="2218539"/>
            <a:ext cx="30099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b</a:t>
            </a:r>
            <a:endParaRPr kumimoji="1"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31" name="Line 144"/>
          <p:cNvSpPr>
            <a:spLocks noChangeShapeType="1"/>
          </p:cNvSpPr>
          <p:nvPr/>
        </p:nvSpPr>
        <p:spPr bwMode="auto">
          <a:xfrm>
            <a:off x="6335844" y="2792132"/>
            <a:ext cx="0" cy="801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32" name="Line 145"/>
          <p:cNvSpPr>
            <a:spLocks noChangeShapeType="1"/>
          </p:cNvSpPr>
          <p:nvPr/>
        </p:nvSpPr>
        <p:spPr bwMode="auto">
          <a:xfrm>
            <a:off x="6571450" y="2792132"/>
            <a:ext cx="0" cy="801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33" name="Line 146"/>
          <p:cNvSpPr>
            <a:spLocks noChangeShapeType="1"/>
          </p:cNvSpPr>
          <p:nvPr/>
        </p:nvSpPr>
        <p:spPr bwMode="auto">
          <a:xfrm>
            <a:off x="7512498" y="2953655"/>
            <a:ext cx="0" cy="160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34" name="Line 147"/>
          <p:cNvSpPr>
            <a:spLocks noChangeShapeType="1"/>
          </p:cNvSpPr>
          <p:nvPr/>
        </p:nvSpPr>
        <p:spPr bwMode="auto">
          <a:xfrm>
            <a:off x="7512498" y="2792132"/>
            <a:ext cx="0" cy="801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2" name="Freeform 150"/>
          <p:cNvSpPr/>
          <p:nvPr/>
        </p:nvSpPr>
        <p:spPr bwMode="auto">
          <a:xfrm>
            <a:off x="5630402" y="2549213"/>
            <a:ext cx="78535" cy="323044"/>
          </a:xfrm>
          <a:custGeom>
            <a:avLst/>
            <a:gdLst>
              <a:gd name="T0" fmla="*/ 0 w 48"/>
              <a:gd name="T1" fmla="*/ 192 h 192"/>
              <a:gd name="T2" fmla="*/ 0 w 48"/>
              <a:gd name="T3" fmla="*/ 0 h 192"/>
              <a:gd name="T4" fmla="*/ 48 w 48"/>
              <a:gd name="T5" fmla="*/ 0 h 192"/>
              <a:gd name="T6" fmla="*/ 48 w 4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" h="192">
                <a:moveTo>
                  <a:pt x="0" y="192"/>
                </a:moveTo>
                <a:lnTo>
                  <a:pt x="0" y="0"/>
                </a:lnTo>
                <a:lnTo>
                  <a:pt x="48" y="0"/>
                </a:lnTo>
                <a:lnTo>
                  <a:pt x="48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3" name="Freeform 151"/>
          <p:cNvSpPr/>
          <p:nvPr/>
        </p:nvSpPr>
        <p:spPr bwMode="auto">
          <a:xfrm>
            <a:off x="5943165" y="2549213"/>
            <a:ext cx="78536" cy="323044"/>
          </a:xfrm>
          <a:custGeom>
            <a:avLst/>
            <a:gdLst>
              <a:gd name="T0" fmla="*/ 0 w 48"/>
              <a:gd name="T1" fmla="*/ 192 h 192"/>
              <a:gd name="T2" fmla="*/ 0 w 48"/>
              <a:gd name="T3" fmla="*/ 0 h 192"/>
              <a:gd name="T4" fmla="*/ 48 w 48"/>
              <a:gd name="T5" fmla="*/ 0 h 192"/>
              <a:gd name="T6" fmla="*/ 48 w 4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" h="192">
                <a:moveTo>
                  <a:pt x="0" y="192"/>
                </a:moveTo>
                <a:lnTo>
                  <a:pt x="0" y="0"/>
                </a:lnTo>
                <a:lnTo>
                  <a:pt x="48" y="0"/>
                </a:lnTo>
                <a:lnTo>
                  <a:pt x="48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4" name="Freeform 152"/>
          <p:cNvSpPr/>
          <p:nvPr/>
        </p:nvSpPr>
        <p:spPr bwMode="auto">
          <a:xfrm>
            <a:off x="6257307" y="2549213"/>
            <a:ext cx="78536" cy="323044"/>
          </a:xfrm>
          <a:custGeom>
            <a:avLst/>
            <a:gdLst>
              <a:gd name="T0" fmla="*/ 0 w 48"/>
              <a:gd name="T1" fmla="*/ 192 h 192"/>
              <a:gd name="T2" fmla="*/ 0 w 48"/>
              <a:gd name="T3" fmla="*/ 0 h 192"/>
              <a:gd name="T4" fmla="*/ 48 w 48"/>
              <a:gd name="T5" fmla="*/ 0 h 192"/>
              <a:gd name="T6" fmla="*/ 48 w 4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" h="192">
                <a:moveTo>
                  <a:pt x="0" y="192"/>
                </a:moveTo>
                <a:lnTo>
                  <a:pt x="0" y="0"/>
                </a:lnTo>
                <a:lnTo>
                  <a:pt x="48" y="0"/>
                </a:lnTo>
                <a:lnTo>
                  <a:pt x="48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5" name="Freeform 153"/>
          <p:cNvSpPr/>
          <p:nvPr/>
        </p:nvSpPr>
        <p:spPr bwMode="auto">
          <a:xfrm>
            <a:off x="6571449" y="2549213"/>
            <a:ext cx="78536" cy="323044"/>
          </a:xfrm>
          <a:custGeom>
            <a:avLst/>
            <a:gdLst>
              <a:gd name="T0" fmla="*/ 0 w 48"/>
              <a:gd name="T1" fmla="*/ 192 h 192"/>
              <a:gd name="T2" fmla="*/ 0 w 48"/>
              <a:gd name="T3" fmla="*/ 0 h 192"/>
              <a:gd name="T4" fmla="*/ 48 w 48"/>
              <a:gd name="T5" fmla="*/ 0 h 192"/>
              <a:gd name="T6" fmla="*/ 48 w 4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" h="192">
                <a:moveTo>
                  <a:pt x="0" y="192"/>
                </a:moveTo>
                <a:lnTo>
                  <a:pt x="0" y="0"/>
                </a:lnTo>
                <a:lnTo>
                  <a:pt x="48" y="0"/>
                </a:lnTo>
                <a:lnTo>
                  <a:pt x="48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6" name="Freeform 154"/>
          <p:cNvSpPr/>
          <p:nvPr/>
        </p:nvSpPr>
        <p:spPr bwMode="auto">
          <a:xfrm>
            <a:off x="6884214" y="2549213"/>
            <a:ext cx="78535" cy="323044"/>
          </a:xfrm>
          <a:custGeom>
            <a:avLst/>
            <a:gdLst>
              <a:gd name="T0" fmla="*/ 0 w 48"/>
              <a:gd name="T1" fmla="*/ 192 h 192"/>
              <a:gd name="T2" fmla="*/ 0 w 48"/>
              <a:gd name="T3" fmla="*/ 0 h 192"/>
              <a:gd name="T4" fmla="*/ 48 w 48"/>
              <a:gd name="T5" fmla="*/ 0 h 192"/>
              <a:gd name="T6" fmla="*/ 48 w 4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" h="192">
                <a:moveTo>
                  <a:pt x="0" y="192"/>
                </a:moveTo>
                <a:lnTo>
                  <a:pt x="0" y="0"/>
                </a:lnTo>
                <a:lnTo>
                  <a:pt x="48" y="0"/>
                </a:lnTo>
                <a:lnTo>
                  <a:pt x="48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7" name="Freeform 155"/>
          <p:cNvSpPr/>
          <p:nvPr/>
        </p:nvSpPr>
        <p:spPr bwMode="auto">
          <a:xfrm>
            <a:off x="7198356" y="2549213"/>
            <a:ext cx="78535" cy="323044"/>
          </a:xfrm>
          <a:custGeom>
            <a:avLst/>
            <a:gdLst>
              <a:gd name="T0" fmla="*/ 0 w 48"/>
              <a:gd name="T1" fmla="*/ 192 h 192"/>
              <a:gd name="T2" fmla="*/ 0 w 48"/>
              <a:gd name="T3" fmla="*/ 0 h 192"/>
              <a:gd name="T4" fmla="*/ 48 w 48"/>
              <a:gd name="T5" fmla="*/ 0 h 192"/>
              <a:gd name="T6" fmla="*/ 48 w 4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" h="192">
                <a:moveTo>
                  <a:pt x="0" y="192"/>
                </a:moveTo>
                <a:lnTo>
                  <a:pt x="0" y="0"/>
                </a:lnTo>
                <a:lnTo>
                  <a:pt x="48" y="0"/>
                </a:lnTo>
                <a:lnTo>
                  <a:pt x="48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8" name="Freeform 156"/>
          <p:cNvSpPr/>
          <p:nvPr/>
        </p:nvSpPr>
        <p:spPr bwMode="auto">
          <a:xfrm>
            <a:off x="7512498" y="2549213"/>
            <a:ext cx="78535" cy="323044"/>
          </a:xfrm>
          <a:custGeom>
            <a:avLst/>
            <a:gdLst>
              <a:gd name="T0" fmla="*/ 0 w 48"/>
              <a:gd name="T1" fmla="*/ 192 h 192"/>
              <a:gd name="T2" fmla="*/ 0 w 48"/>
              <a:gd name="T3" fmla="*/ 0 h 192"/>
              <a:gd name="T4" fmla="*/ 48 w 48"/>
              <a:gd name="T5" fmla="*/ 0 h 192"/>
              <a:gd name="T6" fmla="*/ 48 w 48"/>
              <a:gd name="T7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" h="192">
                <a:moveTo>
                  <a:pt x="0" y="192"/>
                </a:moveTo>
                <a:lnTo>
                  <a:pt x="0" y="0"/>
                </a:lnTo>
                <a:lnTo>
                  <a:pt x="48" y="0"/>
                </a:lnTo>
                <a:lnTo>
                  <a:pt x="48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9" name="Text Box 157"/>
          <p:cNvSpPr txBox="1">
            <a:spLocks noChangeArrowheads="1"/>
          </p:cNvSpPr>
          <p:nvPr/>
        </p:nvSpPr>
        <p:spPr bwMode="auto">
          <a:xfrm>
            <a:off x="6335844" y="2997829"/>
            <a:ext cx="40640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solidFill>
                  <a:srgbClr val="0000FF"/>
                </a:solidFill>
                <a:latin typeface="Microsoft YaHei" panose="020B0503020204020204" charset="-122"/>
                <a:ea typeface="Microsoft YaHei" panose="020B0503020204020204" charset="-122"/>
              </a:rPr>
              <a:t>#2</a:t>
            </a:r>
            <a:endParaRPr kumimoji="1" lang="en-US" altLang="zh-CN" sz="1400" b="1" dirty="0">
              <a:solidFill>
                <a:srgbClr val="0000F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50" name="Text Box 158"/>
          <p:cNvSpPr txBox="1">
            <a:spLocks noChangeArrowheads="1"/>
          </p:cNvSpPr>
          <p:nvPr/>
        </p:nvSpPr>
        <p:spPr bwMode="auto">
          <a:xfrm>
            <a:off x="6946215" y="2997829"/>
            <a:ext cx="40640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solidFill>
                  <a:srgbClr val="0000FF"/>
                </a:solidFill>
                <a:latin typeface="Microsoft YaHei" panose="020B0503020204020204" charset="-122"/>
                <a:ea typeface="Microsoft YaHei" panose="020B0503020204020204" charset="-122"/>
              </a:rPr>
              <a:t>#3</a:t>
            </a:r>
            <a:endParaRPr kumimoji="1" lang="en-US" altLang="zh-CN" sz="1400" b="1" dirty="0">
              <a:solidFill>
                <a:srgbClr val="0000FF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51" name="Text Box 159"/>
          <p:cNvSpPr txBox="1">
            <a:spLocks noChangeArrowheads="1"/>
          </p:cNvSpPr>
          <p:nvPr/>
        </p:nvSpPr>
        <p:spPr bwMode="auto">
          <a:xfrm>
            <a:off x="4195860" y="1375155"/>
            <a:ext cx="1391772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1" lang="en-US" altLang="zh-CN" sz="1400" b="1" dirty="0" smtClean="0">
                <a:solidFill>
                  <a:srgbClr val="CC00CC"/>
                </a:solidFill>
                <a:latin typeface="Microsoft YaHei" panose="020B0503020204020204" charset="-122"/>
                <a:ea typeface="Microsoft YaHei" panose="020B0503020204020204" charset="-122"/>
              </a:rPr>
              <a:t>STDM</a:t>
            </a:r>
            <a:endParaRPr kumimoji="1" lang="en-US" altLang="zh-CN" sz="1400" b="1" dirty="0">
              <a:solidFill>
                <a:srgbClr val="CC00CC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52" name="Line 160"/>
          <p:cNvSpPr>
            <a:spLocks noChangeShapeType="1"/>
          </p:cNvSpPr>
          <p:nvPr/>
        </p:nvSpPr>
        <p:spPr bwMode="auto">
          <a:xfrm>
            <a:off x="5943166" y="3275426"/>
            <a:ext cx="549748" cy="4031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53" name="Line 161"/>
          <p:cNvSpPr>
            <a:spLocks noChangeShapeType="1"/>
          </p:cNvSpPr>
          <p:nvPr/>
        </p:nvSpPr>
        <p:spPr bwMode="auto">
          <a:xfrm>
            <a:off x="6571450" y="3275426"/>
            <a:ext cx="0" cy="4031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54" name="Line 162"/>
          <p:cNvSpPr>
            <a:spLocks noChangeShapeType="1"/>
          </p:cNvSpPr>
          <p:nvPr/>
        </p:nvSpPr>
        <p:spPr bwMode="auto">
          <a:xfrm flipH="1">
            <a:off x="6728521" y="3275426"/>
            <a:ext cx="391300" cy="40317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55" name="Line 163"/>
          <p:cNvSpPr>
            <a:spLocks noChangeShapeType="1"/>
          </p:cNvSpPr>
          <p:nvPr/>
        </p:nvSpPr>
        <p:spPr bwMode="auto">
          <a:xfrm>
            <a:off x="1570174" y="1904395"/>
            <a:ext cx="25875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56" name="Line 164"/>
          <p:cNvSpPr>
            <a:spLocks noChangeShapeType="1"/>
          </p:cNvSpPr>
          <p:nvPr/>
        </p:nvSpPr>
        <p:spPr bwMode="auto">
          <a:xfrm>
            <a:off x="1570174" y="2549213"/>
            <a:ext cx="25875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57" name="Line 165"/>
          <p:cNvSpPr>
            <a:spLocks noChangeShapeType="1"/>
          </p:cNvSpPr>
          <p:nvPr/>
        </p:nvSpPr>
        <p:spPr bwMode="auto">
          <a:xfrm>
            <a:off x="1570174" y="3195302"/>
            <a:ext cx="25875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58" name="Line 166"/>
          <p:cNvSpPr>
            <a:spLocks noChangeShapeType="1"/>
          </p:cNvSpPr>
          <p:nvPr/>
        </p:nvSpPr>
        <p:spPr bwMode="auto">
          <a:xfrm>
            <a:off x="1570174" y="3840118"/>
            <a:ext cx="258753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59" name="Line 170"/>
          <p:cNvSpPr>
            <a:spLocks noChangeShapeType="1"/>
          </p:cNvSpPr>
          <p:nvPr/>
        </p:nvSpPr>
        <p:spPr bwMode="auto">
          <a:xfrm>
            <a:off x="5624890" y="2305022"/>
            <a:ext cx="0" cy="864843"/>
          </a:xfrm>
          <a:prstGeom prst="line">
            <a:avLst/>
          </a:prstGeom>
          <a:noFill/>
          <a:ln w="28575">
            <a:solidFill>
              <a:srgbClr val="0099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60" name="Line 171"/>
          <p:cNvSpPr>
            <a:spLocks noChangeShapeType="1"/>
          </p:cNvSpPr>
          <p:nvPr/>
        </p:nvSpPr>
        <p:spPr bwMode="auto">
          <a:xfrm>
            <a:off x="6253174" y="2305022"/>
            <a:ext cx="0" cy="864843"/>
          </a:xfrm>
          <a:prstGeom prst="line">
            <a:avLst/>
          </a:prstGeom>
          <a:noFill/>
          <a:ln w="28575">
            <a:solidFill>
              <a:srgbClr val="0099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61" name="Line 172"/>
          <p:cNvSpPr>
            <a:spLocks noChangeShapeType="1"/>
          </p:cNvSpPr>
          <p:nvPr/>
        </p:nvSpPr>
        <p:spPr bwMode="auto">
          <a:xfrm>
            <a:off x="6881458" y="2305022"/>
            <a:ext cx="0" cy="864843"/>
          </a:xfrm>
          <a:prstGeom prst="line">
            <a:avLst/>
          </a:prstGeom>
          <a:noFill/>
          <a:ln w="28575">
            <a:solidFill>
              <a:srgbClr val="0099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62" name="Line 173"/>
          <p:cNvSpPr>
            <a:spLocks noChangeShapeType="1"/>
          </p:cNvSpPr>
          <p:nvPr/>
        </p:nvSpPr>
        <p:spPr bwMode="auto">
          <a:xfrm>
            <a:off x="7508364" y="2305022"/>
            <a:ext cx="0" cy="864843"/>
          </a:xfrm>
          <a:prstGeom prst="line">
            <a:avLst/>
          </a:prstGeom>
          <a:noFill/>
          <a:ln w="28575">
            <a:solidFill>
              <a:srgbClr val="0099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2932635" y="3986518"/>
            <a:ext cx="343027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Microsoft YaHei" panose="020B0503020204020204" charset="-122"/>
                <a:ea typeface="Microsoft YaHei" panose="020B0503020204020204" charset="-122"/>
              </a:rPr>
              <a:t>Working Principles of STDM</a:t>
            </a:r>
            <a:endParaRPr lang="en-US" altLang="zh-CN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5156835" y="1182370"/>
            <a:ext cx="3269615" cy="1014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sz="1200" b="1" dirty="0">
                <a:latin typeface="Microsoft YaHei" panose="020B0503020204020204" charset="-122"/>
                <a:ea typeface="Microsoft YaHei" panose="020B0503020204020204" charset="-122"/>
              </a:rPr>
              <a:t>STDM frames do not allocate slots fixed, but dynamically allocate slots on demand. Therefore, statistical time-division multiplexing can improve the utilization of the line.</a:t>
            </a:r>
            <a:endParaRPr sz="1200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66" name="Text Box 103"/>
          <p:cNvSpPr txBox="1">
            <a:spLocks noChangeArrowheads="1"/>
          </p:cNvSpPr>
          <p:nvPr/>
        </p:nvSpPr>
        <p:spPr bwMode="auto">
          <a:xfrm>
            <a:off x="7570366" y="2546020"/>
            <a:ext cx="28575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a</a:t>
            </a:r>
            <a:endParaRPr kumimoji="1"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67" name="Text Box 104"/>
          <p:cNvSpPr txBox="1">
            <a:spLocks noChangeArrowheads="1"/>
          </p:cNvSpPr>
          <p:nvPr/>
        </p:nvSpPr>
        <p:spPr bwMode="auto">
          <a:xfrm>
            <a:off x="6002413" y="2546020"/>
            <a:ext cx="30099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b</a:t>
            </a:r>
            <a:endParaRPr kumimoji="1"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68" name="Text Box 108"/>
          <p:cNvSpPr txBox="1">
            <a:spLocks noChangeArrowheads="1"/>
          </p:cNvSpPr>
          <p:nvPr/>
        </p:nvSpPr>
        <p:spPr bwMode="auto">
          <a:xfrm>
            <a:off x="6297265" y="2546020"/>
            <a:ext cx="30099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b</a:t>
            </a:r>
            <a:endParaRPr kumimoji="1"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69" name="Text Box 109"/>
          <p:cNvSpPr txBox="1">
            <a:spLocks noChangeArrowheads="1"/>
          </p:cNvSpPr>
          <p:nvPr/>
        </p:nvSpPr>
        <p:spPr bwMode="auto">
          <a:xfrm>
            <a:off x="6610029" y="2546020"/>
            <a:ext cx="274955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c</a:t>
            </a:r>
            <a:endParaRPr kumimoji="1"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70" name="Text Box 110"/>
          <p:cNvSpPr txBox="1">
            <a:spLocks noChangeArrowheads="1"/>
          </p:cNvSpPr>
          <p:nvPr/>
        </p:nvSpPr>
        <p:spPr bwMode="auto">
          <a:xfrm>
            <a:off x="5682758" y="2546020"/>
            <a:ext cx="28575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latin typeface="Microsoft YaHei" panose="020B0503020204020204" charset="-122"/>
                <a:ea typeface="Microsoft YaHei" panose="020B0503020204020204" charset="-122"/>
              </a:rPr>
              <a:t>a</a:t>
            </a:r>
            <a:endParaRPr kumimoji="1" lang="en-US" altLang="zh-CN" sz="1400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71" name="Text Box 148"/>
          <p:cNvSpPr txBox="1">
            <a:spLocks noChangeArrowheads="1"/>
          </p:cNvSpPr>
          <p:nvPr/>
        </p:nvSpPr>
        <p:spPr bwMode="auto">
          <a:xfrm>
            <a:off x="6933814" y="2546020"/>
            <a:ext cx="274955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c</a:t>
            </a:r>
            <a:endParaRPr kumimoji="1"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72" name="Text Box 149"/>
          <p:cNvSpPr txBox="1">
            <a:spLocks noChangeArrowheads="1"/>
          </p:cNvSpPr>
          <p:nvPr/>
        </p:nvSpPr>
        <p:spPr bwMode="auto">
          <a:xfrm>
            <a:off x="7238312" y="2546020"/>
            <a:ext cx="30099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Microsoft YaHei" panose="020B0503020204020204" charset="-122"/>
                <a:ea typeface="Microsoft YaHei" panose="020B0503020204020204" charset="-122"/>
              </a:rPr>
              <a:t>d</a:t>
            </a:r>
            <a:endParaRPr kumimoji="1" lang="en-US" altLang="zh-CN" sz="1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Wavelength Division Multiplexing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A form of FDM as well as TDM is used to take advantage of the tremendous bandwidth of optic channels – Wavelength Division Multiplexing (WDM).</a:t>
            </a:r>
            <a:endParaRPr lang="en-US" sz="1800" dirty="0" smtClean="0"/>
          </a:p>
          <a:p>
            <a:r>
              <a:rPr lang="en-US" sz="1800" dirty="0" smtClean="0"/>
              <a:t>The principle of WDM is depicted in the figure in the next slides.</a:t>
            </a:r>
            <a:endParaRPr lang="en-US" sz="1800" dirty="0" smtClean="0"/>
          </a:p>
          <a:p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Wavelength Division Multiplexing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Bandwidth of a single channel is about 25,000 GHz</a:t>
            </a:r>
            <a:endParaRPr lang="en-US" sz="1800" dirty="0" smtClean="0"/>
          </a:p>
          <a:p>
            <a:r>
              <a:rPr lang="en-US" sz="1800" dirty="0" smtClean="0"/>
              <a:t>In theory there is room for 2500 10 </a:t>
            </a:r>
            <a:r>
              <a:rPr lang="en-US" sz="1800" dirty="0" err="1" smtClean="0"/>
              <a:t>Gbps</a:t>
            </a:r>
            <a:r>
              <a:rPr lang="en-US" sz="1800" dirty="0" smtClean="0"/>
              <a:t> (even at 1 bit per Hz).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WDM was invented in 1990</a:t>
            </a:r>
            <a:endParaRPr lang="en-US" sz="1800" dirty="0" smtClean="0"/>
          </a:p>
          <a:p>
            <a:pPr lvl="1"/>
            <a:r>
              <a:rPr lang="en-US" sz="1500" dirty="0" smtClean="0"/>
              <a:t>1990: First commercial system had 8 channel running 2.5 </a:t>
            </a:r>
            <a:r>
              <a:rPr lang="en-US" sz="1500" dirty="0" err="1" smtClean="0"/>
              <a:t>Gbps</a:t>
            </a:r>
            <a:r>
              <a:rPr lang="en-US" sz="1500" dirty="0" smtClean="0"/>
              <a:t> (per channel)</a:t>
            </a:r>
            <a:endParaRPr lang="en-US" sz="1500" dirty="0" smtClean="0"/>
          </a:p>
          <a:p>
            <a:pPr lvl="1"/>
            <a:r>
              <a:rPr lang="en-US" sz="1500" dirty="0" smtClean="0"/>
              <a:t>1998: 40 channels running 2.5 </a:t>
            </a:r>
            <a:r>
              <a:rPr lang="en-US" sz="1500" dirty="0" err="1" smtClean="0"/>
              <a:t>Gbps</a:t>
            </a:r>
            <a:r>
              <a:rPr lang="en-US" sz="1500" dirty="0" smtClean="0"/>
              <a:t> </a:t>
            </a:r>
            <a:endParaRPr lang="en-US" sz="1500" dirty="0" smtClean="0"/>
          </a:p>
          <a:p>
            <a:pPr lvl="1"/>
            <a:r>
              <a:rPr lang="en-US" sz="1500" dirty="0" smtClean="0"/>
              <a:t>2006: 192 channels with 10 </a:t>
            </a:r>
            <a:r>
              <a:rPr lang="en-US" sz="1500" dirty="0" err="1" smtClean="0"/>
              <a:t>Gbps</a:t>
            </a:r>
            <a:r>
              <a:rPr lang="en-US" sz="1500" dirty="0" smtClean="0"/>
              <a:t> or 64 channels with 40 </a:t>
            </a:r>
            <a:r>
              <a:rPr lang="en-US" sz="1500" dirty="0" err="1" smtClean="0"/>
              <a:t>Gbps</a:t>
            </a:r>
            <a:r>
              <a:rPr lang="en-US" sz="1500" dirty="0" smtClean="0"/>
              <a:t> =&gt; 2.56 </a:t>
            </a:r>
            <a:r>
              <a:rPr lang="en-US" sz="1500" dirty="0" err="1" smtClean="0"/>
              <a:t>Tbps</a:t>
            </a:r>
            <a:r>
              <a:rPr lang="en-US" sz="1500" dirty="0" smtClean="0"/>
              <a:t>. Sufficient bandwidth to transmit 80 full-length DVD movies per second.  </a:t>
            </a:r>
            <a:endParaRPr lang="en-US" sz="1500" dirty="0" smtClean="0"/>
          </a:p>
          <a:p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5"/>
          <p:cNvSpPr>
            <a:spLocks noChangeArrowheads="1"/>
          </p:cNvSpPr>
          <p:nvPr/>
        </p:nvSpPr>
        <p:spPr bwMode="auto">
          <a:xfrm>
            <a:off x="1553050" y="449953"/>
            <a:ext cx="6037638" cy="265494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100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638171" y="425040"/>
            <a:ext cx="5867400" cy="321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5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Optical fiber WDM</a:t>
            </a:r>
            <a:r>
              <a:rPr lang="zh-CN" altLang="en-US" sz="15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，</a:t>
            </a:r>
            <a:r>
              <a:rPr lang="en-US" altLang="zh-CN" sz="15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Greatly Improved Channel Bandwidths</a:t>
            </a:r>
            <a:endParaRPr lang="en-US" altLang="zh-CN" sz="1500" b="1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" name="Rectangle 68"/>
          <p:cNvSpPr>
            <a:spLocks noChangeArrowheads="1"/>
          </p:cNvSpPr>
          <p:nvPr/>
        </p:nvSpPr>
        <p:spPr bwMode="auto">
          <a:xfrm>
            <a:off x="1399620" y="779281"/>
            <a:ext cx="6345236" cy="9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10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 eaLnBrk="0" hangingPunct="0">
              <a:lnSpc>
                <a:spcPts val="33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1500" b="1" dirty="0">
                <a:latin typeface="Microsoft YaHei" panose="020B0503020204020204" charset="-122"/>
                <a:ea typeface="Microsoft YaHei" panose="020B0503020204020204" charset="-122"/>
              </a:rPr>
              <a:t>Dr. </a:t>
            </a:r>
            <a:r>
              <a:rPr lang="zh-CN" altLang="en-US" sz="1500" b="1" dirty="0">
                <a:latin typeface="Microsoft YaHei" panose="020B0503020204020204" charset="-122"/>
                <a:ea typeface="Microsoft YaHei" panose="020B0503020204020204" charset="-122"/>
              </a:rPr>
              <a:t>Tingye Li, </a:t>
            </a:r>
            <a:r>
              <a:rPr lang="en-US" altLang="zh-CN" sz="1500" b="1" dirty="0">
                <a:latin typeface="Microsoft YaHei" panose="020B0503020204020204" charset="-122"/>
                <a:ea typeface="Microsoft YaHei" panose="020B0503020204020204" charset="-122"/>
              </a:rPr>
              <a:t>Optical fiber WDM Poineer</a:t>
            </a:r>
            <a:r>
              <a:rPr lang="en-US" altLang="en-US" sz="1500" b="1" dirty="0">
                <a:latin typeface="Microsoft YaHei" panose="020B0503020204020204" charset="-122"/>
                <a:ea typeface="Microsoft YaHei" panose="020B0503020204020204" charset="-122"/>
              </a:rPr>
              <a:t>, OSA USA</a:t>
            </a:r>
            <a:endParaRPr lang="zh-CN" altLang="en-US" sz="1500" b="1" dirty="0">
              <a:solidFill>
                <a:srgbClr val="0000FF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eaLnBrk="0" hangingPunct="0">
              <a:lnSpc>
                <a:spcPts val="33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1500" b="1" dirty="0">
                <a:latin typeface="Microsoft YaHei" panose="020B0503020204020204" charset="-122"/>
                <a:ea typeface="Microsoft YaHei" panose="020B0503020204020204" charset="-122"/>
              </a:rPr>
              <a:t>Two short stories, Tingye Li</a:t>
            </a:r>
            <a:r>
              <a:rPr lang="zh-CN" altLang="zh-CN" sz="1500" b="1" dirty="0">
                <a:latin typeface="Microsoft YaHei" panose="020B0503020204020204" charset="-122"/>
                <a:ea typeface="Microsoft YaHei" panose="020B0503020204020204" charset="-122"/>
              </a:rPr>
              <a:t>，</a:t>
            </a:r>
            <a:r>
              <a:rPr lang="en-US" altLang="zh-CN" sz="1500" b="1" dirty="0">
                <a:latin typeface="Microsoft YaHei" panose="020B0503020204020204" charset="-122"/>
                <a:ea typeface="Microsoft YaHei" panose="020B0503020204020204" charset="-122"/>
              </a:rPr>
              <a:t>AT&amp;T and Bell Labs</a:t>
            </a:r>
            <a:endParaRPr lang="en-US" altLang="zh-CN" sz="1500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3175" y="1784345"/>
            <a:ext cx="2277350" cy="25674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99" y="1784345"/>
            <a:ext cx="3422931" cy="25674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Wavelength Division Multiplexing</a:t>
            </a:r>
            <a:endParaRPr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Wavelength division multiplexing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108" y="1086040"/>
            <a:ext cx="5951785" cy="297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圆角矩形 62"/>
          <p:cNvSpPr/>
          <p:nvPr/>
        </p:nvSpPr>
        <p:spPr>
          <a:xfrm>
            <a:off x="546643" y="1105218"/>
            <a:ext cx="8052214" cy="3288109"/>
          </a:xfrm>
          <a:prstGeom prst="roundRect">
            <a:avLst/>
          </a:prstGeom>
          <a:solidFill>
            <a:srgbClr val="C5E5F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AutoShape 5"/>
          <p:cNvSpPr>
            <a:spLocks noChangeArrowheads="1"/>
          </p:cNvSpPr>
          <p:nvPr/>
        </p:nvSpPr>
        <p:spPr bwMode="auto">
          <a:xfrm>
            <a:off x="545145" y="636656"/>
            <a:ext cx="8053712" cy="388721"/>
          </a:xfrm>
          <a:prstGeom prst="roundRect">
            <a:avLst>
              <a:gd name="adj" fmla="val 16667"/>
            </a:avLst>
          </a:prstGeom>
          <a:solidFill>
            <a:srgbClr val="0089FA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Rectangle 6"/>
          <p:cNvSpPr>
            <a:spLocks noChangeArrowheads="1"/>
          </p:cNvSpPr>
          <p:nvPr/>
        </p:nvSpPr>
        <p:spPr bwMode="auto">
          <a:xfrm>
            <a:off x="1781113" y="603529"/>
            <a:ext cx="560006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WDM</a:t>
            </a:r>
            <a:r>
              <a:rPr lang="en-US" altLang="zh-CN" sz="2000" b="1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(Wavelength </a:t>
            </a: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Division Multiplexing) </a:t>
            </a:r>
            <a:endParaRPr lang="zh-CN" altLang="en-US" sz="2000" b="1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28" name="Text Box 2"/>
          <p:cNvSpPr txBox="1">
            <a:spLocks noChangeArrowheads="1"/>
          </p:cNvSpPr>
          <p:nvPr/>
        </p:nvSpPr>
        <p:spPr bwMode="auto">
          <a:xfrm flipH="1">
            <a:off x="6045028" y="1845569"/>
            <a:ext cx="1487805" cy="183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 1550 nm           0 </a:t>
            </a:r>
            <a:endParaRPr kumimoji="1" lang="en-US" altLang="zh-CN" sz="1200" b="1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 1551 nm           1</a:t>
            </a:r>
            <a:endParaRPr kumimoji="1" lang="en-US" altLang="zh-CN" sz="1200" b="1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 1552 nm           2</a:t>
            </a:r>
            <a:endParaRPr kumimoji="1" lang="en-US" altLang="zh-CN" sz="1200" b="1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 1553 nm           3</a:t>
            </a:r>
            <a:endParaRPr kumimoji="1" lang="en-US" altLang="zh-CN" sz="1200" b="1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 1554 nm           4</a:t>
            </a:r>
            <a:endParaRPr kumimoji="1" lang="en-US" altLang="zh-CN" sz="1200" b="1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 1555 nm           5</a:t>
            </a:r>
            <a:endParaRPr kumimoji="1" lang="en-US" altLang="zh-CN" sz="1200" b="1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 1556 nm           6</a:t>
            </a:r>
            <a:endParaRPr kumimoji="1" lang="en-US" altLang="zh-CN" sz="1200" b="1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 1557 nm           7</a:t>
            </a:r>
            <a:endParaRPr kumimoji="1" lang="en-US" altLang="zh-CN" sz="1200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29" name="Text Box 3"/>
          <p:cNvSpPr txBox="1">
            <a:spLocks noChangeArrowheads="1"/>
          </p:cNvSpPr>
          <p:nvPr/>
        </p:nvSpPr>
        <p:spPr bwMode="auto">
          <a:xfrm>
            <a:off x="1538872" y="1849349"/>
            <a:ext cx="1487805" cy="183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0  </a:t>
            </a:r>
            <a:r>
              <a:rPr kumimoji="1" lang="en-US" altLang="zh-CN" sz="1200" b="1" dirty="0" smtClean="0">
                <a:latin typeface="Microsoft YaHei" panose="020B0503020204020204" charset="-122"/>
                <a:ea typeface="Microsoft YaHei" panose="020B0503020204020204" charset="-122"/>
              </a:rPr>
              <a:t>          </a:t>
            </a: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1550 nm    </a:t>
            </a:r>
            <a:endParaRPr kumimoji="1" lang="en-US" altLang="zh-CN" sz="1200" b="1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1    </a:t>
            </a:r>
            <a:r>
              <a:rPr kumimoji="1" lang="en-US" altLang="zh-CN" sz="1200" b="1" dirty="0" smtClean="0">
                <a:latin typeface="Microsoft YaHei" panose="020B0503020204020204" charset="-122"/>
                <a:ea typeface="Microsoft YaHei" panose="020B0503020204020204" charset="-122"/>
              </a:rPr>
              <a:t>        </a:t>
            </a: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1551 nm  </a:t>
            </a:r>
            <a:endParaRPr kumimoji="1" lang="en-US" altLang="zh-CN" sz="1200" b="1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2 </a:t>
            </a:r>
            <a:r>
              <a:rPr kumimoji="1" lang="en-US" altLang="zh-CN" sz="1200" b="1" dirty="0" smtClean="0">
                <a:latin typeface="Microsoft YaHei" panose="020B0503020204020204" charset="-122"/>
                <a:ea typeface="Microsoft YaHei" panose="020B0503020204020204" charset="-122"/>
              </a:rPr>
              <a:t>           </a:t>
            </a: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1552 nm  </a:t>
            </a:r>
            <a:endParaRPr kumimoji="1" lang="en-US" altLang="zh-CN" sz="1200" b="1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3  </a:t>
            </a:r>
            <a:r>
              <a:rPr kumimoji="1" lang="en-US" altLang="zh-CN" sz="1200" b="1" dirty="0" smtClean="0">
                <a:latin typeface="Microsoft YaHei" panose="020B0503020204020204" charset="-122"/>
                <a:ea typeface="Microsoft YaHei" panose="020B0503020204020204" charset="-122"/>
              </a:rPr>
              <a:t>          </a:t>
            </a: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1553 nm  </a:t>
            </a:r>
            <a:endParaRPr kumimoji="1" lang="en-US" altLang="zh-CN" sz="1200" b="1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4 </a:t>
            </a:r>
            <a:r>
              <a:rPr kumimoji="1" lang="en-US" altLang="zh-CN" sz="1200" b="1" dirty="0" smtClean="0">
                <a:latin typeface="Microsoft YaHei" panose="020B0503020204020204" charset="-122"/>
                <a:ea typeface="Microsoft YaHei" panose="020B0503020204020204" charset="-122"/>
              </a:rPr>
              <a:t>           </a:t>
            </a: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1554 nm  </a:t>
            </a:r>
            <a:endParaRPr kumimoji="1" lang="en-US" altLang="zh-CN" sz="1200" b="1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5  </a:t>
            </a:r>
            <a:r>
              <a:rPr kumimoji="1" lang="en-US" altLang="zh-CN" sz="1200" b="1" dirty="0" smtClean="0">
                <a:latin typeface="Microsoft YaHei" panose="020B0503020204020204" charset="-122"/>
                <a:ea typeface="Microsoft YaHei" panose="020B0503020204020204" charset="-122"/>
              </a:rPr>
              <a:t>          </a:t>
            </a: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1555 nm  </a:t>
            </a:r>
            <a:endParaRPr kumimoji="1" lang="en-US" altLang="zh-CN" sz="1200" b="1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6  </a:t>
            </a:r>
            <a:r>
              <a:rPr kumimoji="1" lang="en-US" altLang="zh-CN" sz="1200" b="1" dirty="0" smtClean="0">
                <a:latin typeface="Microsoft YaHei" panose="020B0503020204020204" charset="-122"/>
                <a:ea typeface="Microsoft YaHei" panose="020B0503020204020204" charset="-122"/>
              </a:rPr>
              <a:t>          </a:t>
            </a: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1556 nm  </a:t>
            </a:r>
            <a:endParaRPr kumimoji="1" lang="en-US" altLang="zh-CN" sz="1200" b="1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>
              <a:lnSpc>
                <a:spcPts val="1700"/>
              </a:lnSpc>
            </a:pP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7 </a:t>
            </a:r>
            <a:r>
              <a:rPr kumimoji="1" lang="en-US" altLang="zh-CN" sz="1200" b="1" dirty="0" smtClean="0">
                <a:latin typeface="Microsoft YaHei" panose="020B0503020204020204" charset="-122"/>
                <a:ea typeface="Microsoft YaHei" panose="020B0503020204020204" charset="-122"/>
              </a:rPr>
              <a:t>           </a:t>
            </a:r>
            <a:r>
              <a:rPr kumimoji="1"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1557 nm  </a:t>
            </a:r>
            <a:endParaRPr kumimoji="1" lang="en-US" altLang="zh-CN" sz="1200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30" name="Text Box 6"/>
          <p:cNvSpPr txBox="1">
            <a:spLocks noChangeArrowheads="1"/>
          </p:cNvSpPr>
          <p:nvPr/>
        </p:nvSpPr>
        <p:spPr bwMode="auto">
          <a:xfrm>
            <a:off x="1590740" y="3790944"/>
            <a:ext cx="1190559" cy="521970"/>
          </a:xfrm>
          <a:prstGeom prst="rect">
            <a:avLst/>
          </a:prstGeom>
          <a:solidFill>
            <a:srgbClr val="00FFCC"/>
          </a:solidFill>
          <a:ln w="19050">
            <a:solidFill>
              <a:srgbClr val="333399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kumimoji="1" lang="en-US" altLang="zh-CN" sz="1400" b="1" dirty="0">
                <a:solidFill>
                  <a:srgbClr val="000099"/>
                </a:solidFill>
                <a:latin typeface="+mn-lt"/>
                <a:ea typeface="SimHei" panose="02010609060101010101" pitchFamily="2" charset="-122"/>
              </a:rPr>
              <a:t>8 </a:t>
            </a:r>
            <a:r>
              <a:rPr kumimoji="1" lang="en-US" altLang="zh-CN" sz="1400" b="1" dirty="0">
                <a:solidFill>
                  <a:srgbClr val="000099"/>
                </a:solidFill>
                <a:latin typeface="+mn-lt"/>
                <a:ea typeface="SimHei" panose="02010609060101010101" pitchFamily="2" charset="-122"/>
                <a:sym typeface="Symbol" panose="05050102010706020507" pitchFamily="18" charset="2"/>
              </a:rPr>
              <a:t> </a:t>
            </a:r>
            <a:r>
              <a:rPr kumimoji="1" lang="en-US" altLang="zh-CN" sz="1400" b="1" dirty="0">
                <a:solidFill>
                  <a:srgbClr val="000099"/>
                </a:solidFill>
                <a:latin typeface="+mn-lt"/>
                <a:ea typeface="SimHei" panose="02010609060101010101" pitchFamily="2" charset="-122"/>
              </a:rPr>
              <a:t>2.5 </a:t>
            </a:r>
            <a:r>
              <a:rPr kumimoji="1" lang="en-US" altLang="zh-CN" sz="1400" b="1" dirty="0" err="1" smtClean="0">
                <a:solidFill>
                  <a:srgbClr val="000099"/>
                </a:solidFill>
                <a:latin typeface="+mn-lt"/>
                <a:ea typeface="SimHei" panose="02010609060101010101" pitchFamily="2" charset="-122"/>
              </a:rPr>
              <a:t>Gbit</a:t>
            </a:r>
            <a:r>
              <a:rPr kumimoji="1" lang="en-US" altLang="zh-CN" sz="1400" b="1" dirty="0" smtClean="0">
                <a:solidFill>
                  <a:srgbClr val="000099"/>
                </a:solidFill>
                <a:latin typeface="+mn-lt"/>
                <a:ea typeface="SimHei" panose="02010609060101010101" pitchFamily="2" charset="-122"/>
              </a:rPr>
              <a:t>/s</a:t>
            </a:r>
            <a:endParaRPr kumimoji="1" lang="en-US" altLang="zh-CN" sz="1400" b="1" dirty="0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  <a:p>
            <a:r>
              <a:rPr kumimoji="1" lang="en-US" altLang="zh-CN" sz="1400" b="1" dirty="0">
                <a:solidFill>
                  <a:srgbClr val="000099"/>
                </a:solidFill>
                <a:latin typeface="+mn-lt"/>
                <a:ea typeface="SimHei" panose="02010609060101010101" pitchFamily="2" charset="-122"/>
              </a:rPr>
              <a:t>1310 nm</a:t>
            </a:r>
            <a:endParaRPr kumimoji="1" lang="en-US" altLang="zh-CN" sz="1400" b="1" dirty="0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31" name="Line 7"/>
          <p:cNvSpPr>
            <a:spLocks noChangeShapeType="1"/>
          </p:cNvSpPr>
          <p:nvPr/>
        </p:nvSpPr>
        <p:spPr bwMode="auto">
          <a:xfrm>
            <a:off x="6150111" y="2074100"/>
            <a:ext cx="1416326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32" name="Line 8"/>
          <p:cNvSpPr>
            <a:spLocks noChangeShapeType="1"/>
          </p:cNvSpPr>
          <p:nvPr/>
        </p:nvSpPr>
        <p:spPr bwMode="auto">
          <a:xfrm>
            <a:off x="6150111" y="2293486"/>
            <a:ext cx="1416326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33" name="Line 9"/>
          <p:cNvSpPr>
            <a:spLocks noChangeShapeType="1"/>
          </p:cNvSpPr>
          <p:nvPr/>
        </p:nvSpPr>
        <p:spPr bwMode="auto">
          <a:xfrm>
            <a:off x="6150111" y="2511879"/>
            <a:ext cx="1416326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34" name="Line 10"/>
          <p:cNvSpPr>
            <a:spLocks noChangeShapeType="1"/>
          </p:cNvSpPr>
          <p:nvPr/>
        </p:nvSpPr>
        <p:spPr bwMode="auto">
          <a:xfrm>
            <a:off x="6150111" y="2732257"/>
            <a:ext cx="1416326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35" name="Line 11"/>
          <p:cNvSpPr>
            <a:spLocks noChangeShapeType="1"/>
          </p:cNvSpPr>
          <p:nvPr/>
        </p:nvSpPr>
        <p:spPr bwMode="auto">
          <a:xfrm>
            <a:off x="6150111" y="2950649"/>
            <a:ext cx="1416326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36" name="Line 12"/>
          <p:cNvSpPr>
            <a:spLocks noChangeShapeType="1"/>
          </p:cNvSpPr>
          <p:nvPr/>
        </p:nvSpPr>
        <p:spPr bwMode="auto">
          <a:xfrm>
            <a:off x="6150111" y="3171027"/>
            <a:ext cx="1416326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37" name="Line 13"/>
          <p:cNvSpPr>
            <a:spLocks noChangeShapeType="1"/>
          </p:cNvSpPr>
          <p:nvPr/>
        </p:nvSpPr>
        <p:spPr bwMode="auto">
          <a:xfrm>
            <a:off x="6150111" y="3389420"/>
            <a:ext cx="1416326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38" name="Line 14"/>
          <p:cNvSpPr>
            <a:spLocks noChangeShapeType="1"/>
          </p:cNvSpPr>
          <p:nvPr/>
        </p:nvSpPr>
        <p:spPr bwMode="auto">
          <a:xfrm>
            <a:off x="6150111" y="3609798"/>
            <a:ext cx="1416326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39" name="Line 15"/>
          <p:cNvSpPr>
            <a:spLocks noChangeShapeType="1"/>
          </p:cNvSpPr>
          <p:nvPr/>
        </p:nvSpPr>
        <p:spPr bwMode="auto">
          <a:xfrm>
            <a:off x="1615073" y="2074100"/>
            <a:ext cx="14163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40" name="Line 16"/>
          <p:cNvSpPr>
            <a:spLocks noChangeShapeType="1"/>
          </p:cNvSpPr>
          <p:nvPr/>
        </p:nvSpPr>
        <p:spPr bwMode="auto">
          <a:xfrm>
            <a:off x="1615073" y="2293486"/>
            <a:ext cx="14163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41" name="Line 17"/>
          <p:cNvSpPr>
            <a:spLocks noChangeShapeType="1"/>
          </p:cNvSpPr>
          <p:nvPr/>
        </p:nvSpPr>
        <p:spPr bwMode="auto">
          <a:xfrm>
            <a:off x="1615073" y="2511879"/>
            <a:ext cx="14163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42" name="Line 18"/>
          <p:cNvSpPr>
            <a:spLocks noChangeShapeType="1"/>
          </p:cNvSpPr>
          <p:nvPr/>
        </p:nvSpPr>
        <p:spPr bwMode="auto">
          <a:xfrm>
            <a:off x="1615073" y="2732257"/>
            <a:ext cx="14163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43" name="Line 19"/>
          <p:cNvSpPr>
            <a:spLocks noChangeShapeType="1"/>
          </p:cNvSpPr>
          <p:nvPr/>
        </p:nvSpPr>
        <p:spPr bwMode="auto">
          <a:xfrm>
            <a:off x="1615073" y="2950649"/>
            <a:ext cx="14163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44" name="Line 20"/>
          <p:cNvSpPr>
            <a:spLocks noChangeShapeType="1"/>
          </p:cNvSpPr>
          <p:nvPr/>
        </p:nvSpPr>
        <p:spPr bwMode="auto">
          <a:xfrm>
            <a:off x="1615073" y="3171027"/>
            <a:ext cx="14163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45" name="Line 21"/>
          <p:cNvSpPr>
            <a:spLocks noChangeShapeType="1"/>
          </p:cNvSpPr>
          <p:nvPr/>
        </p:nvSpPr>
        <p:spPr bwMode="auto">
          <a:xfrm>
            <a:off x="1615073" y="3389420"/>
            <a:ext cx="14163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46" name="Line 22"/>
          <p:cNvSpPr>
            <a:spLocks noChangeShapeType="1"/>
          </p:cNvSpPr>
          <p:nvPr/>
        </p:nvSpPr>
        <p:spPr bwMode="auto">
          <a:xfrm>
            <a:off x="1615073" y="3609798"/>
            <a:ext cx="14163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med"/>
            <a:tailEnd type="non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47" name="Line 23"/>
          <p:cNvSpPr>
            <a:spLocks noChangeShapeType="1"/>
          </p:cNvSpPr>
          <p:nvPr/>
        </p:nvSpPr>
        <p:spPr bwMode="auto">
          <a:xfrm>
            <a:off x="3064737" y="2838475"/>
            <a:ext cx="3047735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48" name="AutoShape 24"/>
          <p:cNvSpPr>
            <a:spLocks noChangeArrowheads="1"/>
          </p:cNvSpPr>
          <p:nvPr/>
        </p:nvSpPr>
        <p:spPr bwMode="auto">
          <a:xfrm rot="5400000">
            <a:off x="3646082" y="2735442"/>
            <a:ext cx="221371" cy="201103"/>
          </a:xfrm>
          <a:prstGeom prst="triangle">
            <a:avLst>
              <a:gd name="adj" fmla="val 50000"/>
            </a:avLst>
          </a:prstGeom>
          <a:solidFill>
            <a:srgbClr val="FF00FF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49" name="Rectangle 25"/>
          <p:cNvSpPr>
            <a:spLocks noChangeArrowheads="1"/>
          </p:cNvSpPr>
          <p:nvPr/>
        </p:nvSpPr>
        <p:spPr bwMode="auto">
          <a:xfrm>
            <a:off x="1922642" y="2013546"/>
            <a:ext cx="336605" cy="123094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50" name="Rectangle 26"/>
          <p:cNvSpPr>
            <a:spLocks noChangeArrowheads="1"/>
          </p:cNvSpPr>
          <p:nvPr/>
        </p:nvSpPr>
        <p:spPr bwMode="auto">
          <a:xfrm>
            <a:off x="1922642" y="2231939"/>
            <a:ext cx="336605" cy="122101"/>
          </a:xfrm>
          <a:prstGeom prst="rect">
            <a:avLst/>
          </a:prstGeom>
          <a:solidFill>
            <a:srgbClr val="CCFF99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51" name="Rectangle 27"/>
          <p:cNvSpPr>
            <a:spLocks noChangeArrowheads="1"/>
          </p:cNvSpPr>
          <p:nvPr/>
        </p:nvSpPr>
        <p:spPr bwMode="auto">
          <a:xfrm>
            <a:off x="1922642" y="2451325"/>
            <a:ext cx="336605" cy="122102"/>
          </a:xfrm>
          <a:prstGeom prst="rect">
            <a:avLst/>
          </a:prstGeom>
          <a:solidFill>
            <a:srgbClr val="CCCC00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52" name="Rectangle 28"/>
          <p:cNvSpPr>
            <a:spLocks noChangeArrowheads="1"/>
          </p:cNvSpPr>
          <p:nvPr/>
        </p:nvSpPr>
        <p:spPr bwMode="auto">
          <a:xfrm>
            <a:off x="1922642" y="2670710"/>
            <a:ext cx="336605" cy="122101"/>
          </a:xfrm>
          <a:prstGeom prst="rect">
            <a:avLst/>
          </a:prstGeom>
          <a:solidFill>
            <a:srgbClr val="00CCFF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53" name="Rectangle 29"/>
          <p:cNvSpPr>
            <a:spLocks noChangeArrowheads="1"/>
          </p:cNvSpPr>
          <p:nvPr/>
        </p:nvSpPr>
        <p:spPr bwMode="auto">
          <a:xfrm>
            <a:off x="1922642" y="2890095"/>
            <a:ext cx="336605" cy="122102"/>
          </a:xfrm>
          <a:prstGeom prst="rect">
            <a:avLst/>
          </a:prstGeom>
          <a:solidFill>
            <a:srgbClr val="FF99FF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54" name="Rectangle 30"/>
          <p:cNvSpPr>
            <a:spLocks noChangeArrowheads="1"/>
          </p:cNvSpPr>
          <p:nvPr/>
        </p:nvSpPr>
        <p:spPr bwMode="auto">
          <a:xfrm>
            <a:off x="1922642" y="3109480"/>
            <a:ext cx="336605" cy="122101"/>
          </a:xfrm>
          <a:prstGeom prst="rect">
            <a:avLst/>
          </a:prstGeom>
          <a:solidFill>
            <a:srgbClr val="00CC00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55" name="Rectangle 31"/>
          <p:cNvSpPr>
            <a:spLocks noChangeArrowheads="1"/>
          </p:cNvSpPr>
          <p:nvPr/>
        </p:nvSpPr>
        <p:spPr bwMode="auto">
          <a:xfrm>
            <a:off x="1922642" y="3328866"/>
            <a:ext cx="336605" cy="122102"/>
          </a:xfrm>
          <a:prstGeom prst="rect">
            <a:avLst/>
          </a:prstGeom>
          <a:solidFill>
            <a:srgbClr val="FF00FF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56" name="Rectangle 32"/>
          <p:cNvSpPr>
            <a:spLocks noChangeArrowheads="1"/>
          </p:cNvSpPr>
          <p:nvPr/>
        </p:nvSpPr>
        <p:spPr bwMode="auto">
          <a:xfrm>
            <a:off x="1922642" y="3547258"/>
            <a:ext cx="336605" cy="123094"/>
          </a:xfrm>
          <a:prstGeom prst="rect">
            <a:avLst/>
          </a:prstGeom>
          <a:solidFill>
            <a:srgbClr val="3399FF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57" name="Text Box 33"/>
          <p:cNvSpPr txBox="1">
            <a:spLocks noChangeArrowheads="1"/>
          </p:cNvSpPr>
          <p:nvPr/>
        </p:nvSpPr>
        <p:spPr bwMode="auto">
          <a:xfrm>
            <a:off x="3801397" y="2184290"/>
            <a:ext cx="859155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 dirty="0">
                <a:latin typeface="+mn-lt"/>
                <a:ea typeface="SimHei" panose="02010609060101010101" pitchFamily="2" charset="-122"/>
              </a:rPr>
              <a:t>20 </a:t>
            </a:r>
            <a:r>
              <a:rPr kumimoji="1" lang="en-US" altLang="zh-CN" sz="1400" b="1" dirty="0" err="1" smtClean="0">
                <a:latin typeface="+mn-lt"/>
                <a:ea typeface="SimHei" panose="02010609060101010101" pitchFamily="2" charset="-122"/>
              </a:rPr>
              <a:t>Gbit</a:t>
            </a:r>
            <a:r>
              <a:rPr kumimoji="1" lang="en-US" altLang="zh-CN" sz="1400" b="1" dirty="0" smtClean="0">
                <a:latin typeface="+mn-lt"/>
                <a:ea typeface="SimHei" panose="02010609060101010101" pitchFamily="2" charset="-122"/>
              </a:rPr>
              <a:t>/s</a:t>
            </a:r>
            <a:endParaRPr kumimoji="1" lang="en-US" altLang="zh-CN" sz="1400" b="1" dirty="0"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58" name="AutoShape 34"/>
          <p:cNvSpPr>
            <a:spLocks noChangeArrowheads="1"/>
          </p:cNvSpPr>
          <p:nvPr/>
        </p:nvSpPr>
        <p:spPr bwMode="auto">
          <a:xfrm rot="16200000">
            <a:off x="2119444" y="2673109"/>
            <a:ext cx="2026088" cy="337682"/>
          </a:xfrm>
          <a:custGeom>
            <a:avLst/>
            <a:gdLst>
              <a:gd name="G0" fmla="+- 2408 0 0"/>
              <a:gd name="G1" fmla="+- 21600 0 2408"/>
              <a:gd name="G2" fmla="*/ 2408 1 2"/>
              <a:gd name="G3" fmla="+- 21600 0 G2"/>
              <a:gd name="G4" fmla="+/ 2408 21600 2"/>
              <a:gd name="G5" fmla="+/ G1 0 2"/>
              <a:gd name="G6" fmla="*/ 21600 21600 2408"/>
              <a:gd name="G7" fmla="*/ G6 1 2"/>
              <a:gd name="G8" fmla="+- 21600 0 G7"/>
              <a:gd name="G9" fmla="*/ 21600 1 2"/>
              <a:gd name="G10" fmla="+- 2408 0 G9"/>
              <a:gd name="G11" fmla="?: G10 G8 0"/>
              <a:gd name="G12" fmla="?: G10 G7 21600"/>
              <a:gd name="T0" fmla="*/ 20396 w 21600"/>
              <a:gd name="T1" fmla="*/ 10800 h 21600"/>
              <a:gd name="T2" fmla="*/ 10800 w 21600"/>
              <a:gd name="T3" fmla="*/ 21600 h 21600"/>
              <a:gd name="T4" fmla="*/ 1204 w 21600"/>
              <a:gd name="T5" fmla="*/ 10800 h 21600"/>
              <a:gd name="T6" fmla="*/ 10800 w 21600"/>
              <a:gd name="T7" fmla="*/ 0 h 21600"/>
              <a:gd name="T8" fmla="*/ 3004 w 21600"/>
              <a:gd name="T9" fmla="*/ 3004 h 21600"/>
              <a:gd name="T10" fmla="*/ 18596 w 21600"/>
              <a:gd name="T11" fmla="*/ 1859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408" y="21600"/>
                </a:lnTo>
                <a:lnTo>
                  <a:pt x="19192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99FF99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59" name="AutoShape 35"/>
          <p:cNvSpPr>
            <a:spLocks noChangeArrowheads="1"/>
          </p:cNvSpPr>
          <p:nvPr/>
        </p:nvSpPr>
        <p:spPr bwMode="auto">
          <a:xfrm rot="5400000" flipH="1">
            <a:off x="4968765" y="2673647"/>
            <a:ext cx="2026088" cy="336605"/>
          </a:xfrm>
          <a:custGeom>
            <a:avLst/>
            <a:gdLst>
              <a:gd name="G0" fmla="+- 2408 0 0"/>
              <a:gd name="G1" fmla="+- 21600 0 2408"/>
              <a:gd name="G2" fmla="*/ 2408 1 2"/>
              <a:gd name="G3" fmla="+- 21600 0 G2"/>
              <a:gd name="G4" fmla="+/ 2408 21600 2"/>
              <a:gd name="G5" fmla="+/ G1 0 2"/>
              <a:gd name="G6" fmla="*/ 21600 21600 2408"/>
              <a:gd name="G7" fmla="*/ G6 1 2"/>
              <a:gd name="G8" fmla="+- 21600 0 G7"/>
              <a:gd name="G9" fmla="*/ 21600 1 2"/>
              <a:gd name="G10" fmla="+- 2408 0 G9"/>
              <a:gd name="G11" fmla="?: G10 G8 0"/>
              <a:gd name="G12" fmla="?: G10 G7 21600"/>
              <a:gd name="T0" fmla="*/ 20396 w 21600"/>
              <a:gd name="T1" fmla="*/ 10800 h 21600"/>
              <a:gd name="T2" fmla="*/ 10800 w 21600"/>
              <a:gd name="T3" fmla="*/ 21600 h 21600"/>
              <a:gd name="T4" fmla="*/ 1204 w 21600"/>
              <a:gd name="T5" fmla="*/ 10800 h 21600"/>
              <a:gd name="T6" fmla="*/ 10800 w 21600"/>
              <a:gd name="T7" fmla="*/ 0 h 21600"/>
              <a:gd name="T8" fmla="*/ 3004 w 21600"/>
              <a:gd name="T9" fmla="*/ 3004 h 21600"/>
              <a:gd name="T10" fmla="*/ 18596 w 21600"/>
              <a:gd name="T11" fmla="*/ 1859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408" y="21600"/>
                </a:lnTo>
                <a:lnTo>
                  <a:pt x="19192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FFCC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60" name="Rectangle 36"/>
          <p:cNvSpPr>
            <a:spLocks noChangeArrowheads="1"/>
          </p:cNvSpPr>
          <p:nvPr/>
        </p:nvSpPr>
        <p:spPr bwMode="auto">
          <a:xfrm>
            <a:off x="6902903" y="2013546"/>
            <a:ext cx="336606" cy="123094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61" name="Rectangle 37"/>
          <p:cNvSpPr>
            <a:spLocks noChangeArrowheads="1"/>
          </p:cNvSpPr>
          <p:nvPr/>
        </p:nvSpPr>
        <p:spPr bwMode="auto">
          <a:xfrm>
            <a:off x="6902903" y="2231939"/>
            <a:ext cx="336606" cy="122101"/>
          </a:xfrm>
          <a:prstGeom prst="rect">
            <a:avLst/>
          </a:prstGeom>
          <a:solidFill>
            <a:srgbClr val="CCFF99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62" name="Rectangle 38"/>
          <p:cNvSpPr>
            <a:spLocks noChangeArrowheads="1"/>
          </p:cNvSpPr>
          <p:nvPr/>
        </p:nvSpPr>
        <p:spPr bwMode="auto">
          <a:xfrm>
            <a:off x="6902903" y="2451325"/>
            <a:ext cx="336606" cy="122102"/>
          </a:xfrm>
          <a:prstGeom prst="rect">
            <a:avLst/>
          </a:prstGeom>
          <a:solidFill>
            <a:srgbClr val="CCCC00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63" name="Rectangle 39"/>
          <p:cNvSpPr>
            <a:spLocks noChangeArrowheads="1"/>
          </p:cNvSpPr>
          <p:nvPr/>
        </p:nvSpPr>
        <p:spPr bwMode="auto">
          <a:xfrm>
            <a:off x="6902903" y="2670710"/>
            <a:ext cx="336606" cy="122101"/>
          </a:xfrm>
          <a:prstGeom prst="rect">
            <a:avLst/>
          </a:prstGeom>
          <a:solidFill>
            <a:srgbClr val="00CCFF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64" name="Rectangle 40"/>
          <p:cNvSpPr>
            <a:spLocks noChangeArrowheads="1"/>
          </p:cNvSpPr>
          <p:nvPr/>
        </p:nvSpPr>
        <p:spPr bwMode="auto">
          <a:xfrm>
            <a:off x="6902903" y="2890095"/>
            <a:ext cx="336606" cy="122102"/>
          </a:xfrm>
          <a:prstGeom prst="rect">
            <a:avLst/>
          </a:prstGeom>
          <a:solidFill>
            <a:srgbClr val="FF99FF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65" name="Rectangle 41"/>
          <p:cNvSpPr>
            <a:spLocks noChangeArrowheads="1"/>
          </p:cNvSpPr>
          <p:nvPr/>
        </p:nvSpPr>
        <p:spPr bwMode="auto">
          <a:xfrm>
            <a:off x="6902903" y="3109480"/>
            <a:ext cx="336606" cy="122101"/>
          </a:xfrm>
          <a:prstGeom prst="rect">
            <a:avLst/>
          </a:prstGeom>
          <a:solidFill>
            <a:srgbClr val="00CC00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66" name="Rectangle 42"/>
          <p:cNvSpPr>
            <a:spLocks noChangeArrowheads="1"/>
          </p:cNvSpPr>
          <p:nvPr/>
        </p:nvSpPr>
        <p:spPr bwMode="auto">
          <a:xfrm>
            <a:off x="6902903" y="3328866"/>
            <a:ext cx="336606" cy="122102"/>
          </a:xfrm>
          <a:prstGeom prst="rect">
            <a:avLst/>
          </a:prstGeom>
          <a:solidFill>
            <a:srgbClr val="FF00FF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67" name="Rectangle 43"/>
          <p:cNvSpPr>
            <a:spLocks noChangeArrowheads="1"/>
          </p:cNvSpPr>
          <p:nvPr/>
        </p:nvSpPr>
        <p:spPr bwMode="auto">
          <a:xfrm>
            <a:off x="6902903" y="3547258"/>
            <a:ext cx="336606" cy="123094"/>
          </a:xfrm>
          <a:prstGeom prst="rect">
            <a:avLst/>
          </a:prstGeom>
          <a:solidFill>
            <a:srgbClr val="3399FF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68" name="AutoShape 44"/>
          <p:cNvSpPr>
            <a:spLocks noChangeArrowheads="1"/>
          </p:cNvSpPr>
          <p:nvPr/>
        </p:nvSpPr>
        <p:spPr bwMode="auto">
          <a:xfrm rot="5400000">
            <a:off x="4442429" y="2735980"/>
            <a:ext cx="221371" cy="200028"/>
          </a:xfrm>
          <a:prstGeom prst="triangle">
            <a:avLst>
              <a:gd name="adj" fmla="val 50000"/>
            </a:avLst>
          </a:prstGeom>
          <a:solidFill>
            <a:srgbClr val="FF00FF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69" name="AutoShape 45"/>
          <p:cNvSpPr>
            <a:spLocks noChangeArrowheads="1"/>
          </p:cNvSpPr>
          <p:nvPr/>
        </p:nvSpPr>
        <p:spPr bwMode="auto">
          <a:xfrm rot="5400000">
            <a:off x="5263511" y="2735442"/>
            <a:ext cx="221371" cy="201103"/>
          </a:xfrm>
          <a:prstGeom prst="triangle">
            <a:avLst>
              <a:gd name="adj" fmla="val 50000"/>
            </a:avLst>
          </a:prstGeom>
          <a:solidFill>
            <a:srgbClr val="FF00FF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70" name="Line 46"/>
          <p:cNvSpPr>
            <a:spLocks noChangeShapeType="1"/>
          </p:cNvSpPr>
          <p:nvPr/>
        </p:nvSpPr>
        <p:spPr bwMode="auto">
          <a:xfrm flipH="1">
            <a:off x="4040140" y="2443382"/>
            <a:ext cx="87109" cy="389136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71" name="Text Box 47"/>
          <p:cNvSpPr txBox="1">
            <a:spLocks noChangeArrowheads="1"/>
          </p:cNvSpPr>
          <p:nvPr/>
        </p:nvSpPr>
        <p:spPr bwMode="auto">
          <a:xfrm>
            <a:off x="2942753" y="2495405"/>
            <a:ext cx="691515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600" b="1" dirty="0">
                <a:latin typeface="Microsoft YaHei" panose="020B0503020204020204" charset="-122"/>
                <a:ea typeface="Microsoft YaHei" panose="020B0503020204020204" charset="-122"/>
              </a:rPr>
              <a:t>MUX</a:t>
            </a:r>
            <a:endParaRPr kumimoji="1" lang="en-US" altLang="zh-CN" sz="1600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72" name="Text Box 48"/>
          <p:cNvSpPr txBox="1">
            <a:spLocks noChangeArrowheads="1"/>
          </p:cNvSpPr>
          <p:nvPr/>
        </p:nvSpPr>
        <p:spPr bwMode="auto">
          <a:xfrm>
            <a:off x="5561083" y="2495405"/>
            <a:ext cx="60579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600" b="1" dirty="0">
                <a:latin typeface="Microsoft YaHei" panose="020B0503020204020204" charset="-122"/>
                <a:ea typeface="Microsoft YaHei" panose="020B0503020204020204" charset="-122"/>
              </a:rPr>
              <a:t>DEX</a:t>
            </a:r>
            <a:endParaRPr kumimoji="1" lang="en-US" altLang="zh-CN" sz="1600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73" name="Text Box 49"/>
          <p:cNvSpPr txBox="1">
            <a:spLocks noChangeArrowheads="1"/>
          </p:cNvSpPr>
          <p:nvPr/>
        </p:nvSpPr>
        <p:spPr bwMode="auto">
          <a:xfrm>
            <a:off x="4599358" y="2246830"/>
            <a:ext cx="561975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+mn-lt"/>
                <a:ea typeface="SimHei" panose="02010609060101010101" pitchFamily="2" charset="-122"/>
              </a:rPr>
              <a:t>EDFA</a:t>
            </a:r>
            <a:endParaRPr kumimoji="1" lang="en-US" altLang="zh-CN" sz="1400" b="1"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74" name="Line 50"/>
          <p:cNvSpPr>
            <a:spLocks noChangeShapeType="1"/>
          </p:cNvSpPr>
          <p:nvPr/>
        </p:nvSpPr>
        <p:spPr bwMode="auto">
          <a:xfrm flipH="1">
            <a:off x="4572472" y="2503937"/>
            <a:ext cx="296816" cy="27001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75" name="Line 51"/>
          <p:cNvSpPr>
            <a:spLocks noChangeShapeType="1"/>
          </p:cNvSpPr>
          <p:nvPr/>
        </p:nvSpPr>
        <p:spPr bwMode="auto">
          <a:xfrm>
            <a:off x="3722892" y="2995320"/>
            <a:ext cx="0" cy="1230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76" name="Line 52"/>
          <p:cNvSpPr>
            <a:spLocks noChangeShapeType="1"/>
          </p:cNvSpPr>
          <p:nvPr/>
        </p:nvSpPr>
        <p:spPr bwMode="auto">
          <a:xfrm>
            <a:off x="4531607" y="2995320"/>
            <a:ext cx="0" cy="1230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77" name="Line 53"/>
          <p:cNvSpPr>
            <a:spLocks noChangeShapeType="1"/>
          </p:cNvSpPr>
          <p:nvPr/>
        </p:nvSpPr>
        <p:spPr bwMode="auto">
          <a:xfrm>
            <a:off x="3720741" y="3055875"/>
            <a:ext cx="80979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79" name="Text Box 55"/>
          <p:cNvSpPr txBox="1">
            <a:spLocks noChangeArrowheads="1"/>
          </p:cNvSpPr>
          <p:nvPr/>
        </p:nvSpPr>
        <p:spPr bwMode="auto">
          <a:xfrm>
            <a:off x="1293895" y="1459367"/>
            <a:ext cx="159131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Optical Modulator</a:t>
            </a:r>
            <a:endParaRPr lang="en-US" altLang="zh-CN" sz="1200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80" name="Line 56"/>
          <p:cNvSpPr>
            <a:spLocks noChangeShapeType="1"/>
          </p:cNvSpPr>
          <p:nvPr/>
        </p:nvSpPr>
        <p:spPr bwMode="auto">
          <a:xfrm>
            <a:off x="2089478" y="1693167"/>
            <a:ext cx="0" cy="32037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81" name="Text Box 57"/>
          <p:cNvSpPr txBox="1">
            <a:spLocks noChangeArrowheads="1"/>
          </p:cNvSpPr>
          <p:nvPr/>
        </p:nvSpPr>
        <p:spPr bwMode="auto">
          <a:xfrm>
            <a:off x="6166841" y="1459367"/>
            <a:ext cx="1793875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200" b="1" dirty="0">
                <a:latin typeface="Microsoft YaHei" panose="020B0503020204020204" charset="-122"/>
                <a:ea typeface="Microsoft YaHei" panose="020B0503020204020204" charset="-122"/>
              </a:rPr>
              <a:t>Optical Demodulator</a:t>
            </a:r>
            <a:endParaRPr lang="en-US" altLang="zh-CN" sz="1200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82" name="Line 58"/>
          <p:cNvSpPr>
            <a:spLocks noChangeShapeType="1"/>
          </p:cNvSpPr>
          <p:nvPr/>
        </p:nvSpPr>
        <p:spPr bwMode="auto">
          <a:xfrm>
            <a:off x="7064201" y="1693167"/>
            <a:ext cx="0" cy="32037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b="1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83" name="Text Box 6"/>
          <p:cNvSpPr txBox="1">
            <a:spLocks noChangeArrowheads="1"/>
          </p:cNvSpPr>
          <p:nvPr/>
        </p:nvSpPr>
        <p:spPr bwMode="auto">
          <a:xfrm>
            <a:off x="6521268" y="3790944"/>
            <a:ext cx="1203507" cy="521970"/>
          </a:xfrm>
          <a:prstGeom prst="rect">
            <a:avLst/>
          </a:prstGeom>
          <a:solidFill>
            <a:srgbClr val="00FFCC"/>
          </a:solidFill>
          <a:ln w="19050">
            <a:solidFill>
              <a:srgbClr val="333399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kumimoji="1" lang="en-US" altLang="zh-CN" sz="1400" b="1" dirty="0">
                <a:solidFill>
                  <a:srgbClr val="000099"/>
                </a:solidFill>
                <a:latin typeface="+mn-lt"/>
                <a:ea typeface="SimHei" panose="02010609060101010101" pitchFamily="2" charset="-122"/>
              </a:rPr>
              <a:t>8 </a:t>
            </a:r>
            <a:r>
              <a:rPr kumimoji="1" lang="en-US" altLang="zh-CN" sz="1400" b="1" dirty="0">
                <a:solidFill>
                  <a:srgbClr val="000099"/>
                </a:solidFill>
                <a:latin typeface="+mn-lt"/>
                <a:ea typeface="SimHei" panose="02010609060101010101" pitchFamily="2" charset="-122"/>
                <a:sym typeface="Symbol" panose="05050102010706020507" pitchFamily="18" charset="2"/>
              </a:rPr>
              <a:t> </a:t>
            </a:r>
            <a:r>
              <a:rPr kumimoji="1" lang="en-US" altLang="zh-CN" sz="1400" b="1" dirty="0">
                <a:solidFill>
                  <a:srgbClr val="000099"/>
                </a:solidFill>
                <a:latin typeface="+mn-lt"/>
                <a:ea typeface="SimHei" panose="02010609060101010101" pitchFamily="2" charset="-122"/>
              </a:rPr>
              <a:t>2.5 </a:t>
            </a:r>
            <a:r>
              <a:rPr kumimoji="1" lang="en-US" altLang="zh-CN" sz="1400" b="1" dirty="0" err="1" smtClean="0">
                <a:solidFill>
                  <a:srgbClr val="000099"/>
                </a:solidFill>
                <a:latin typeface="+mn-lt"/>
                <a:ea typeface="SimHei" panose="02010609060101010101" pitchFamily="2" charset="-122"/>
              </a:rPr>
              <a:t>Gbit</a:t>
            </a:r>
            <a:r>
              <a:rPr kumimoji="1" lang="en-US" altLang="zh-CN" sz="1400" b="1" dirty="0" smtClean="0">
                <a:solidFill>
                  <a:srgbClr val="000099"/>
                </a:solidFill>
                <a:latin typeface="+mn-lt"/>
                <a:ea typeface="SimHei" panose="02010609060101010101" pitchFamily="2" charset="-122"/>
              </a:rPr>
              <a:t>/s</a:t>
            </a:r>
            <a:endParaRPr kumimoji="1" lang="en-US" altLang="zh-CN" sz="1400" b="1" dirty="0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  <a:p>
            <a:r>
              <a:rPr kumimoji="1" lang="en-US" altLang="zh-CN" sz="1400" b="1" dirty="0">
                <a:solidFill>
                  <a:srgbClr val="000099"/>
                </a:solidFill>
                <a:latin typeface="+mn-lt"/>
                <a:ea typeface="SimHei" panose="02010609060101010101" pitchFamily="2" charset="-122"/>
              </a:rPr>
              <a:t>1310 nm</a:t>
            </a:r>
            <a:endParaRPr kumimoji="1" lang="en-US" altLang="zh-CN" sz="1400" b="1" dirty="0">
              <a:solidFill>
                <a:srgbClr val="000099"/>
              </a:solidFill>
              <a:latin typeface="+mn-lt"/>
              <a:ea typeface="SimHei" panose="02010609060101010101" pitchFamily="2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3716225" y="3986518"/>
            <a:ext cx="186309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Microsoft YaHei" panose="020B0503020204020204" charset="-122"/>
                <a:ea typeface="Microsoft YaHei" panose="020B0503020204020204" charset="-122"/>
              </a:rPr>
              <a:t>WDM Concept</a:t>
            </a:r>
            <a:endParaRPr lang="en-US" altLang="zh-CN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3148965" y="1105535"/>
            <a:ext cx="2896235" cy="829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Microsoft YaHei" panose="020B0503020204020204" charset="-122"/>
                <a:ea typeface="Microsoft YaHei" panose="020B0503020204020204" charset="-122"/>
              </a:rPr>
              <a:t>WDM is the frequency division multiplexing of light. A single optical fiber is used to transmit multiple optical carrier signals simultaneously.</a:t>
            </a:r>
            <a:endParaRPr lang="zh-CN" altLang="en-US" sz="1200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87" name="Text Box 54"/>
          <p:cNvSpPr txBox="1">
            <a:spLocks noChangeArrowheads="1"/>
          </p:cNvSpPr>
          <p:nvPr/>
        </p:nvSpPr>
        <p:spPr bwMode="auto">
          <a:xfrm>
            <a:off x="3762222" y="3036424"/>
            <a:ext cx="723265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zh-CN" sz="1400" b="1">
                <a:latin typeface="+mn-lt"/>
                <a:ea typeface="SimHei" panose="02010609060101010101" pitchFamily="2" charset="-122"/>
              </a:rPr>
              <a:t>120 km</a:t>
            </a:r>
            <a:endParaRPr kumimoji="1" lang="en-US" altLang="zh-CN" sz="1400" b="1">
              <a:latin typeface="+mn-lt"/>
              <a:ea typeface="SimHei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Bandwidth-Limited Signals (5)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0120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(b)-(e)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Successive approximations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to the original signal.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713" y="1543320"/>
            <a:ext cx="6655567" cy="167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SONET/SDH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After breakup of AT&amp;T in 1986 multiple long-distance carriers were connected with all different optical TDM systems.</a:t>
            </a:r>
            <a:endParaRPr lang="en-US" sz="2000" dirty="0" smtClean="0"/>
          </a:p>
          <a:p>
            <a:r>
              <a:rPr lang="en-US" sz="2000" dirty="0" smtClean="0"/>
              <a:t>Standard was needed (</a:t>
            </a:r>
            <a:r>
              <a:rPr lang="en-US" sz="2000" dirty="0" err="1" smtClean="0"/>
              <a:t>Bellcore</a:t>
            </a:r>
            <a:r>
              <a:rPr lang="en-US" sz="2000" dirty="0" smtClean="0"/>
              <a:t> 1985)</a:t>
            </a:r>
            <a:endParaRPr lang="en-US" sz="2000" dirty="0" smtClean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SONET (Synchronous Optical </a:t>
            </a:r>
            <a:r>
              <a:rPr lang="en-US" sz="2000" dirty="0" err="1" smtClean="0">
                <a:solidFill>
                  <a:srgbClr val="FF0000"/>
                </a:solidFill>
              </a:rPr>
              <a:t>NETwork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  <a:r>
              <a:rPr lang="en-US" sz="2000" dirty="0" smtClean="0"/>
              <a:t>, telecommunications industry’s </a:t>
            </a:r>
            <a:r>
              <a:rPr lang="en-US" sz="2000" dirty="0" smtClean="0">
                <a:solidFill>
                  <a:srgbClr val="FF0000"/>
                </a:solidFill>
              </a:rPr>
              <a:t>standard for very-high-speed TDM over optical fiber</a:t>
            </a:r>
            <a:endParaRPr lang="en-US" sz="2000" dirty="0" smtClean="0"/>
          </a:p>
          <a:p>
            <a:pPr lvl="1"/>
            <a:r>
              <a:rPr lang="en-US" sz="2000" dirty="0" smtClean="0"/>
              <a:t>ITU provided its recommendations (G.707, G.708 and G.709) in 1989 – called SDH (</a:t>
            </a:r>
            <a:r>
              <a:rPr lang="en-US" sz="2000" dirty="0" smtClean="0">
                <a:solidFill>
                  <a:srgbClr val="FF0000"/>
                </a:solidFill>
              </a:rPr>
              <a:t>Synchronous Digital Hierarchy</a:t>
            </a:r>
            <a:r>
              <a:rPr lang="en-US" sz="2000" dirty="0" smtClean="0"/>
              <a:t>).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SONET/SDH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SONET Design Goals:</a:t>
            </a:r>
            <a:endParaRPr lang="en-US" sz="18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350" dirty="0" smtClean="0"/>
              <a:t>Make it possible for different carriers to interwork - Common signaling standard with respect to wavelength, timing framing structure, and other issues.</a:t>
            </a:r>
            <a:endParaRPr lang="en-US" sz="135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350" dirty="0" smtClean="0"/>
              <a:t>Unifying US, European and Japanese digital systems (all were based on 64 kbps PCM channels but combined them in different (and incompatible) ways.</a:t>
            </a:r>
            <a:endParaRPr lang="en-US" sz="135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350" dirty="0" smtClean="0"/>
              <a:t>Provide the way to multiplex multiple digital channels.</a:t>
            </a:r>
            <a:endParaRPr lang="en-US" sz="1350" dirty="0" smtClean="0"/>
          </a:p>
          <a:p>
            <a:pPr marL="1200150" lvl="2" indent="-342900"/>
            <a:r>
              <a:rPr lang="en-US" sz="1350" dirty="0" smtClean="0"/>
              <a:t>At that time T3 with the rate of 44.737 Mbps was the highest in use.</a:t>
            </a:r>
            <a:endParaRPr lang="en-US" sz="1350" dirty="0" smtClean="0"/>
          </a:p>
          <a:p>
            <a:pPr marL="1200150" lvl="2" indent="-342900"/>
            <a:r>
              <a:rPr lang="en-US" sz="1350" dirty="0" smtClean="0"/>
              <a:t>T4 was mentioned and anything behind that was not even defined.</a:t>
            </a:r>
            <a:endParaRPr lang="en-US" sz="1350" dirty="0" smtClean="0"/>
          </a:p>
          <a:p>
            <a:pPr marL="1200150" lvl="2" indent="-342900"/>
            <a:r>
              <a:rPr lang="en-US" sz="1350" dirty="0" smtClean="0"/>
              <a:t>SONET extended this into hierarchy to gigabits/sec and beyond range.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SONET/SDH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9800" y="1095424"/>
            <a:ext cx="5658840" cy="3500002"/>
          </a:xfrm>
        </p:spPr>
        <p:txBody>
          <a:bodyPr/>
          <a:lstStyle/>
          <a:p>
            <a:pPr marL="914400" lvl="1" indent="-457200">
              <a:buFont typeface="+mj-lt"/>
              <a:buAutoNum type="arabicPeriod" startAt="4"/>
            </a:pPr>
            <a:r>
              <a:rPr lang="en-US" sz="1500" dirty="0" smtClean="0"/>
              <a:t>Providing support for operations, administration,  and maintenance (OAM) – needed to manage the network.</a:t>
            </a:r>
            <a:endParaRPr lang="en-US" sz="1500" dirty="0" smtClean="0"/>
          </a:p>
          <a:p>
            <a:pPr marL="914400" lvl="1" indent="-457200">
              <a:buFont typeface="+mj-lt"/>
              <a:buAutoNum type="arabicPeriod" startAt="4"/>
            </a:pPr>
            <a:endParaRPr lang="en-US" sz="1650" dirty="0"/>
          </a:p>
          <a:p>
            <a:pPr marL="514350" indent="-457200"/>
            <a:r>
              <a:rPr lang="en-US" sz="1800" dirty="0" smtClean="0"/>
              <a:t>SONET is a synchronous system that requires each sender to be tied to a common clock.</a:t>
            </a:r>
            <a:endParaRPr lang="en-US" sz="1800" dirty="0" smtClean="0"/>
          </a:p>
          <a:p>
            <a:pPr marL="514350" indent="-457200"/>
            <a:r>
              <a:rPr lang="en-US" sz="1800" dirty="0" smtClean="0"/>
              <a:t>Synchronization is done with precision of 1 part to 10</a:t>
            </a:r>
            <a:r>
              <a:rPr lang="en-US" sz="1800" baseline="30000" dirty="0" smtClean="0"/>
              <a:t>9</a:t>
            </a:r>
            <a:r>
              <a:rPr lang="en-US" sz="1800" dirty="0" smtClean="0"/>
              <a:t>.</a:t>
            </a:r>
            <a:endParaRPr lang="en-US" sz="1800" dirty="0" smtClean="0"/>
          </a:p>
          <a:p>
            <a:pPr marL="514350" indent="-457200"/>
            <a:r>
              <a:rPr lang="en-US" sz="1800" dirty="0" smtClean="0"/>
              <a:t>Frame is comprised of 810 bytes:</a:t>
            </a:r>
            <a:endParaRPr lang="en-US" sz="1800" dirty="0" smtClean="0"/>
          </a:p>
          <a:p>
            <a:pPr marL="914400" lvl="1" indent="-457200"/>
            <a:r>
              <a:rPr lang="en-US" sz="1500" dirty="0" smtClean="0"/>
              <a:t>90 columns x 9 rows </a:t>
            </a:r>
            <a:endParaRPr lang="en-US" sz="1500" dirty="0" smtClean="0"/>
          </a:p>
          <a:p>
            <a:pPr marL="914400" lvl="1" indent="-457200"/>
            <a:r>
              <a:rPr lang="en-US" sz="1500" dirty="0" smtClean="0"/>
              <a:t>8x810 = 6480 bits transmitted at 8000 times per second.</a:t>
            </a:r>
            <a:endParaRPr lang="en-US" sz="1500" dirty="0" smtClean="0"/>
          </a:p>
          <a:p>
            <a:pPr marL="914400" lvl="1" indent="-457200"/>
            <a:r>
              <a:rPr lang="en-US" sz="1500" dirty="0" smtClean="0"/>
              <a:t>51.84 Mbps.</a:t>
            </a:r>
            <a:endParaRPr lang="en-US" sz="1500" dirty="0" smtClean="0"/>
          </a:p>
          <a:p>
            <a:pPr marL="914400" lvl="1" indent="-457200"/>
            <a:r>
              <a:rPr lang="en-US" sz="1500" dirty="0" smtClean="0"/>
              <a:t>STS-1 (Synchronous Transport Signal – 1).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SONET/SDH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Two back-to-back SONET frames.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98" y="1028880"/>
            <a:ext cx="5863663" cy="297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SONET/SDH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9800" y="1095424"/>
            <a:ext cx="5658840" cy="3500002"/>
          </a:xfrm>
        </p:spPr>
        <p:txBody>
          <a:bodyPr/>
          <a:lstStyle/>
          <a:p>
            <a:pPr marL="514350" indent="-457200"/>
            <a:r>
              <a:rPr lang="en-US" sz="1800" dirty="0" smtClean="0"/>
              <a:t>Data rates and multiplexing hierarchy is presented in the next slide figure.</a:t>
            </a:r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SONET/SDH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SONET and SDH multiplex rates.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51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64517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185" y="1338497"/>
            <a:ext cx="6434073" cy="24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Circuit Switching/Packet 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phone system can be divided into two principal parts:</a:t>
            </a:r>
            <a:endParaRPr lang="en-US" dirty="0" smtClean="0"/>
          </a:p>
          <a:p>
            <a:pPr lvl="1"/>
            <a:r>
              <a:rPr lang="en-US" dirty="0" smtClean="0"/>
              <a:t>Outside the plant (local lops and trunks).</a:t>
            </a:r>
            <a:endParaRPr lang="en-US" dirty="0" smtClean="0"/>
          </a:p>
          <a:p>
            <a:pPr lvl="1"/>
            <a:r>
              <a:rPr lang="en-US" dirty="0" smtClean="0"/>
              <a:t>Inside the plant (switching offices).</a:t>
            </a:r>
            <a:endParaRPr lang="en-US" dirty="0" smtClean="0"/>
          </a:p>
          <a:p>
            <a:r>
              <a:rPr lang="en-US" dirty="0" smtClean="0"/>
              <a:t>Two switching technologies used:</a:t>
            </a:r>
            <a:endParaRPr lang="en-US" dirty="0" smtClean="0"/>
          </a:p>
          <a:p>
            <a:pPr lvl="1"/>
            <a:r>
              <a:rPr lang="en-US" dirty="0" smtClean="0"/>
              <a:t>Circuit switching, and</a:t>
            </a:r>
            <a:endParaRPr lang="en-US" dirty="0" smtClean="0"/>
          </a:p>
          <a:p>
            <a:pPr lvl="1"/>
            <a:r>
              <a:rPr lang="en-US" dirty="0" smtClean="0"/>
              <a:t>Packet switching.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640" y="707355"/>
            <a:ext cx="5180125" cy="3693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200" y="0"/>
            <a:ext cx="6173280" cy="800240"/>
          </a:xfrm>
        </p:spPr>
        <p:txBody>
          <a:bodyPr/>
          <a:lstStyle/>
          <a:p>
            <a:pPr eaLnBrk="1" hangingPunct="1"/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Circuit Switching/Packet Switching (1)</a:t>
            </a:r>
            <a:endParaRPr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2400" y="4401320"/>
            <a:ext cx="6859200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Circuit switching. </a:t>
            </a:r>
            <a:r>
              <a:rPr lang="en-US" sz="180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Packet switching</a:t>
            </a:r>
            <a:r>
              <a:rPr lang="en-US" smtClean="0"/>
              <a:t>.</a:t>
            </a:r>
            <a:endParaRPr lang="en-US" smtClean="0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Before a call can be made a connection must be established in its entirety.</a:t>
            </a:r>
            <a:endParaRPr lang="en-US" sz="1800" dirty="0" smtClean="0"/>
          </a:p>
          <a:p>
            <a:r>
              <a:rPr lang="en-US" sz="1800" dirty="0" smtClean="0"/>
              <a:t>During the establishment of the direct path from two end users the system will hunt to find it.</a:t>
            </a:r>
            <a:endParaRPr lang="en-US" sz="1800" dirty="0" smtClean="0"/>
          </a:p>
          <a:p>
            <a:r>
              <a:rPr lang="en-US" sz="1800" dirty="0" smtClean="0"/>
              <a:t>It may take up to 10 sec.</a:t>
            </a:r>
            <a:endParaRPr lang="en-US" sz="1800" dirty="0" smtClean="0"/>
          </a:p>
          <a:p>
            <a:r>
              <a:rPr lang="en-US" sz="1800" dirty="0" smtClean="0"/>
              <a:t>However, once the path is set-up </a:t>
            </a:r>
            <a:endParaRPr lang="en-US" sz="1800" dirty="0" smtClean="0"/>
          </a:p>
          <a:p>
            <a:pPr lvl="1"/>
            <a:r>
              <a:rPr lang="en-US" sz="1500" dirty="0"/>
              <a:t>T</a:t>
            </a:r>
            <a:r>
              <a:rPr lang="en-US" sz="1500" dirty="0" smtClean="0"/>
              <a:t>he only delay for data is the propagation time for the signal to travel to the destination:  5 </a:t>
            </a:r>
            <a:r>
              <a:rPr lang="en-US" sz="1500" dirty="0" err="1" smtClean="0"/>
              <a:t>msec</a:t>
            </a:r>
            <a:r>
              <a:rPr lang="en-US" sz="1500" dirty="0" smtClean="0"/>
              <a:t> per 1000 km.</a:t>
            </a:r>
            <a:endParaRPr lang="en-US" sz="1500" dirty="0" smtClean="0"/>
          </a:p>
          <a:p>
            <a:pPr lvl="1"/>
            <a:r>
              <a:rPr lang="en-US" sz="1500" dirty="0" smtClean="0"/>
              <a:t>There is no danger of congestion.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200" y="0"/>
            <a:ext cx="6173280" cy="800240"/>
          </a:xfrm>
        </p:spPr>
        <p:txBody>
          <a:bodyPr/>
          <a:lstStyle/>
          <a:p>
            <a:pPr eaLnBrk="1" hangingPunct="1"/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Circuit Switching/Packet Switching (2)</a:t>
            </a:r>
            <a:endParaRPr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Timing of events in </a:t>
            </a: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circuit switching,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packet switching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58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03" y="810958"/>
            <a:ext cx="3793995" cy="3522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Bandwidth-Limited Signals (6)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0120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Relation between data rate and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harmonics for our example</a:t>
            </a:r>
            <a:r>
              <a:rPr lang="en-US" smtClean="0"/>
              <a:t>.</a:t>
            </a:r>
            <a:endParaRPr lang="en-US" smtClean="0"/>
          </a:p>
        </p:txBody>
      </p:sp>
      <p:sp>
        <p:nvSpPr>
          <p:cNvPr id="12292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12293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40" y="1108666"/>
            <a:ext cx="5830320" cy="2663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 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Provides alternate way of performing switching.</a:t>
            </a:r>
            <a:endParaRPr lang="en-US" sz="1800" dirty="0" smtClean="0"/>
          </a:p>
          <a:p>
            <a:r>
              <a:rPr lang="en-US" sz="1800" dirty="0" smtClean="0"/>
              <a:t>Store-and-forward method applied by routers make it possible for the packets to be send immediately.</a:t>
            </a:r>
            <a:endParaRPr lang="en-US" sz="1800" dirty="0" smtClean="0"/>
          </a:p>
          <a:p>
            <a:pPr lvl="1"/>
            <a:r>
              <a:rPr lang="en-US" sz="1500" dirty="0" smtClean="0"/>
              <a:t>No a priory path is being established</a:t>
            </a:r>
            <a:endParaRPr lang="en-US" sz="1500" dirty="0" smtClean="0"/>
          </a:p>
          <a:p>
            <a:pPr lvl="1"/>
            <a:r>
              <a:rPr lang="en-US" sz="1500" dirty="0" smtClean="0"/>
              <a:t>No guarantees that the packed will arrive in order</a:t>
            </a:r>
            <a:endParaRPr lang="en-US" sz="1500" dirty="0" smtClean="0"/>
          </a:p>
          <a:p>
            <a:pPr lvl="1"/>
            <a:r>
              <a:rPr lang="en-US" sz="1500" dirty="0" smtClean="0"/>
              <a:t>Packets are limited in size</a:t>
            </a:r>
            <a:endParaRPr lang="en-US" sz="1500" dirty="0" smtClean="0"/>
          </a:p>
          <a:p>
            <a:pPr lvl="1"/>
            <a:r>
              <a:rPr lang="en-US" sz="1500" dirty="0" smtClean="0"/>
              <a:t>Delay is generally shorter than in circuit switching</a:t>
            </a:r>
            <a:endParaRPr lang="en-US" sz="15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Circuit Switching/Packet 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Different delays compared to circuit switching</a:t>
            </a:r>
            <a:endParaRPr lang="en-US" sz="1800" dirty="0"/>
          </a:p>
          <a:p>
            <a:pPr lvl="1"/>
            <a:r>
              <a:rPr lang="en-US" sz="1500" dirty="0"/>
              <a:t>Queuing delay in the router can be caused by congestions during traffic time, vs.</a:t>
            </a:r>
            <a:endParaRPr lang="en-US" sz="1500" dirty="0"/>
          </a:p>
          <a:p>
            <a:pPr lvl="1"/>
            <a:r>
              <a:rPr lang="en-US" sz="1500" dirty="0"/>
              <a:t>Set-up time can cause significant delay.</a:t>
            </a:r>
            <a:endParaRPr lang="en-US" sz="1500" dirty="0"/>
          </a:p>
          <a:p>
            <a:r>
              <a:rPr lang="en-US" sz="1800" dirty="0" smtClean="0"/>
              <a:t>Circuit vs. Packet Switching</a:t>
            </a:r>
            <a:endParaRPr lang="en-US" sz="1800" dirty="0" smtClean="0"/>
          </a:p>
          <a:p>
            <a:pPr lvl="1"/>
            <a:r>
              <a:rPr lang="en-US" sz="1500" dirty="0" smtClean="0"/>
              <a:t>Guaranteed services and wasting resources vs. Not guaranteeing the service and not wasting resources.</a:t>
            </a:r>
            <a:endParaRPr lang="en-US" sz="1500" dirty="0" smtClean="0"/>
          </a:p>
          <a:p>
            <a:pPr lvl="1"/>
            <a:r>
              <a:rPr lang="en-US" sz="1500" dirty="0" smtClean="0"/>
              <a:t>Packet Switching is more </a:t>
            </a:r>
            <a:r>
              <a:rPr lang="en-US" sz="1500" dirty="0"/>
              <a:t>f</a:t>
            </a:r>
            <a:r>
              <a:rPr lang="en-US" sz="1500" dirty="0" smtClean="0"/>
              <a:t>ault tolerant.</a:t>
            </a:r>
            <a:endParaRPr lang="en-US" sz="1500" dirty="0" smtClean="0"/>
          </a:p>
          <a:p>
            <a:pPr lvl="1"/>
            <a:r>
              <a:rPr lang="en-US" sz="1500" dirty="0" smtClean="0"/>
              <a:t>Charging is different: Time vs. Volume 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200" y="0"/>
            <a:ext cx="6173280" cy="80024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Circuit Switching/Packet Switching (3)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 comparison of circuit-switched and packet-switched networks.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612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68613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60" y="1057460"/>
            <a:ext cx="6434072" cy="304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400" y="235785"/>
            <a:ext cx="6859200" cy="85740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Mobile Telephone System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6795" y="1525458"/>
            <a:ext cx="6401920" cy="339030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First-Generation (1G) Mobile Phones Analog Voice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Second-Generation (2G) Mobile Phones Digital Voice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Third-Generation (3G) Mobile Phones Digital Voice + Data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Fourth-Generation (4G) Faster Rates for Data. LTE long-term evolution means through many years, cannot happen quickly: MIMO+OFDMA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5G: much higher speeds and broad bandwidths 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endParaRPr lang="en-US" sz="1800" dirty="0" smtClean="0"/>
          </a:p>
        </p:txBody>
      </p:sp>
      <p:sp>
        <p:nvSpPr>
          <p:cNvPr id="6963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360" y="0"/>
            <a:ext cx="6173280" cy="800240"/>
          </a:xfrm>
        </p:spPr>
        <p:txBody>
          <a:bodyPr/>
          <a:lstStyle/>
          <a:p>
            <a:pPr eaLnBrk="1" hangingPunct="1"/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Advanced Mobile Phone System</a:t>
            </a:r>
            <a:endParaRPr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99680" y="4058360"/>
            <a:ext cx="6401920" cy="85740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Frequencies are not reused in adjacent cells.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To add more users, smaller cells can be used.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066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40" y="914560"/>
            <a:ext cx="5674321" cy="287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Mobile Phone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9087" y="1453751"/>
            <a:ext cx="5658840" cy="3653565"/>
          </a:xfrm>
        </p:spPr>
        <p:txBody>
          <a:bodyPr/>
          <a:lstStyle/>
          <a:p>
            <a:r>
              <a:rPr lang="en-US" sz="1800" dirty="0" smtClean="0"/>
              <a:t>Uses FDM to separate the channels.</a:t>
            </a:r>
            <a:endParaRPr lang="en-US" sz="1800" dirty="0" smtClean="0"/>
          </a:p>
          <a:p>
            <a:pPr lvl="1"/>
            <a:r>
              <a:rPr lang="en-US" sz="1500" dirty="0" smtClean="0"/>
              <a:t>832 full duplex channels organized in pair of simplex channels.</a:t>
            </a:r>
            <a:endParaRPr lang="en-US" sz="1500" dirty="0" smtClean="0"/>
          </a:p>
          <a:p>
            <a:pPr lvl="1"/>
            <a:r>
              <a:rPr lang="en-US" sz="1500" dirty="0" smtClean="0"/>
              <a:t>FDD (Frequency Division Duplex) arrangement.</a:t>
            </a:r>
            <a:endParaRPr lang="en-US" sz="1500" dirty="0" smtClean="0"/>
          </a:p>
          <a:p>
            <a:r>
              <a:rPr lang="en-US" sz="1800" dirty="0" smtClean="0"/>
              <a:t>The 832 simplex channels from 824-849 MHz are used for mobile to base station transmission,</a:t>
            </a:r>
            <a:endParaRPr lang="en-US" sz="1800" dirty="0" smtClean="0"/>
          </a:p>
          <a:p>
            <a:r>
              <a:rPr lang="en-US" sz="1800" dirty="0" smtClean="0"/>
              <a:t>The 832 simplex channels from 869-894 MHz are used for base station to mobile transmission.</a:t>
            </a:r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Mobile Phone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9087" y="1402562"/>
            <a:ext cx="5658840" cy="3653565"/>
          </a:xfrm>
        </p:spPr>
        <p:txBody>
          <a:bodyPr/>
          <a:lstStyle/>
          <a:p>
            <a:r>
              <a:rPr lang="en-US" sz="1800" dirty="0" smtClean="0"/>
              <a:t>4 categories of 832 channels:</a:t>
            </a:r>
            <a:endParaRPr lang="en-US" sz="1800" dirty="0" smtClean="0"/>
          </a:p>
          <a:p>
            <a:pPr lvl="1"/>
            <a:r>
              <a:rPr lang="en-US" sz="1500" dirty="0" smtClean="0"/>
              <a:t>Control Channels (base to mobile) are used to manage the system</a:t>
            </a:r>
            <a:endParaRPr lang="en-US" sz="1500" dirty="0" smtClean="0"/>
          </a:p>
          <a:p>
            <a:pPr lvl="1"/>
            <a:r>
              <a:rPr lang="en-US" sz="1500" dirty="0" smtClean="0"/>
              <a:t>Page Channels (base to mobile) alert mobile users to calls for them</a:t>
            </a:r>
            <a:endParaRPr lang="en-US" sz="1500" dirty="0" smtClean="0"/>
          </a:p>
          <a:p>
            <a:pPr lvl="1"/>
            <a:r>
              <a:rPr lang="en-US" sz="1500" dirty="0" smtClean="0"/>
              <a:t>Access Channels (bidirectional) are used for call setup and channel assignment.</a:t>
            </a:r>
            <a:endParaRPr lang="en-US" sz="1500" dirty="0" smtClean="0"/>
          </a:p>
          <a:p>
            <a:pPr lvl="1"/>
            <a:r>
              <a:rPr lang="en-US" sz="1500" dirty="0" smtClean="0"/>
              <a:t>Data Channels (bidirectional) carry voice, fax, or data.</a:t>
            </a:r>
            <a:endParaRPr lang="en-US" sz="1500" dirty="0" smtClean="0"/>
          </a:p>
          <a:p>
            <a:pPr lvl="1"/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GSM—The Global System for Mobile Communications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GSM mobile network architecture.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68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graphicFrame>
        <p:nvGraphicFramePr>
          <p:cNvPr id="71687" name="Object 7"/>
          <p:cNvGraphicFramePr>
            <a:graphicFrameLocks noChangeAspect="1"/>
          </p:cNvGraphicFramePr>
          <p:nvPr/>
        </p:nvGraphicFramePr>
        <p:xfrm>
          <a:off x="2052197" y="1568328"/>
          <a:ext cx="5039606" cy="2007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9" name="Image" r:id="rId1" imgW="27622500" imgH="11010900" progId="Photoshop.Image.10">
                  <p:embed/>
                </p:oleObj>
              </mc:Choice>
              <mc:Fallback>
                <p:oleObj name="Image" r:id="rId1" imgW="27622500" imgH="11010900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197" y="1568328"/>
                        <a:ext cx="5039606" cy="20077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114594" y="3337462"/>
            <a:ext cx="2538927" cy="859959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" b="1" dirty="0" smtClean="0">
                <a:solidFill>
                  <a:srgbClr val="7030A0"/>
                </a:solidFill>
              </a:rPr>
              <a:t>SIM – Subscriber Identity Module</a:t>
            </a:r>
            <a:endParaRPr lang="en-US" sz="100" b="1" dirty="0" smtClean="0">
              <a:solidFill>
                <a:srgbClr val="7030A0"/>
              </a:solidFill>
            </a:endParaRPr>
          </a:p>
          <a:p>
            <a:r>
              <a:rPr lang="en-US" sz="100" b="1" dirty="0" smtClean="0">
                <a:solidFill>
                  <a:srgbClr val="7030A0"/>
                </a:solidFill>
              </a:rPr>
              <a:t>BSC – Base Station Controller</a:t>
            </a:r>
            <a:endParaRPr lang="en-US" sz="100" b="1" dirty="0" smtClean="0">
              <a:solidFill>
                <a:srgbClr val="7030A0"/>
              </a:solidFill>
            </a:endParaRPr>
          </a:p>
          <a:p>
            <a:r>
              <a:rPr lang="en-US" sz="100" b="1" dirty="0" smtClean="0">
                <a:solidFill>
                  <a:srgbClr val="7030A0"/>
                </a:solidFill>
              </a:rPr>
              <a:t>VLR – Visitor Location Register</a:t>
            </a:r>
            <a:endParaRPr lang="en-US" sz="100" b="1" dirty="0" smtClean="0">
              <a:solidFill>
                <a:srgbClr val="7030A0"/>
              </a:solidFill>
            </a:endParaRPr>
          </a:p>
          <a:p>
            <a:r>
              <a:rPr lang="en-US" sz="100" b="1" dirty="0" smtClean="0">
                <a:solidFill>
                  <a:srgbClr val="7030A0"/>
                </a:solidFill>
              </a:rPr>
              <a:t>HLR – Home location Register</a:t>
            </a:r>
            <a:endParaRPr lang="en-US" sz="1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Runs on a range of frequencies:</a:t>
            </a:r>
            <a:endParaRPr lang="en-US" sz="1800" dirty="0" smtClean="0"/>
          </a:p>
          <a:p>
            <a:pPr lvl="1"/>
            <a:r>
              <a:rPr lang="en-US" sz="1500" dirty="0" smtClean="0"/>
              <a:t>900 MHz</a:t>
            </a:r>
            <a:endParaRPr lang="en-US" sz="1500" dirty="0" smtClean="0"/>
          </a:p>
          <a:p>
            <a:pPr lvl="1"/>
            <a:r>
              <a:rPr lang="en-US" sz="1500" dirty="0" smtClean="0"/>
              <a:t>1800 </a:t>
            </a:r>
            <a:r>
              <a:rPr lang="en-US" sz="1500" dirty="0"/>
              <a:t>MHz</a:t>
            </a:r>
            <a:endParaRPr lang="en-US" sz="1500" dirty="0"/>
          </a:p>
          <a:p>
            <a:pPr lvl="1"/>
            <a:r>
              <a:rPr lang="en-US" sz="1500" dirty="0" smtClean="0"/>
              <a:t>1900 </a:t>
            </a:r>
            <a:r>
              <a:rPr lang="en-US" sz="1500" dirty="0"/>
              <a:t>MHz</a:t>
            </a:r>
            <a:endParaRPr lang="en-US" sz="1500" dirty="0"/>
          </a:p>
          <a:p>
            <a:r>
              <a:rPr lang="en-US" sz="1800" dirty="0" smtClean="0"/>
              <a:t>Each is mobile phone </a:t>
            </a:r>
            <a:r>
              <a:rPr lang="en-US" sz="1800" dirty="0"/>
              <a:t>transmits </a:t>
            </a:r>
            <a:r>
              <a:rPr lang="en-US" sz="1800" dirty="0" smtClean="0"/>
              <a:t>in one frequency and it </a:t>
            </a:r>
            <a:r>
              <a:rPr lang="en-US" sz="1800" dirty="0"/>
              <a:t>receives </a:t>
            </a:r>
            <a:r>
              <a:rPr lang="en-US" sz="1800" dirty="0" smtClean="0"/>
              <a:t>at the other higher frequency – 55 </a:t>
            </a:r>
            <a:r>
              <a:rPr lang="en-US" sz="1800" dirty="0" err="1" smtClean="0"/>
              <a:t>MHz.</a:t>
            </a:r>
            <a:endParaRPr lang="en-US" sz="1800" dirty="0" smtClean="0"/>
          </a:p>
          <a:p>
            <a:r>
              <a:rPr lang="en-US" sz="1800" dirty="0" smtClean="0"/>
              <a:t>Each frequency pair (receive and transmit) is split by time-division multiplexing.</a:t>
            </a:r>
            <a:endParaRPr lang="en-US" sz="1800" dirty="0" smtClean="0"/>
          </a:p>
          <a:p>
            <a:r>
              <a:rPr lang="en-US" sz="1800" dirty="0" smtClean="0"/>
              <a:t>Wireless GSM channel is 200 kHz as shown in the next slide: </a:t>
            </a:r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GSM—The Global System for Mobile Communications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58360"/>
            <a:ext cx="6643659" cy="857400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GSM uses 124 frequency channels, each of which uses an eight-slot TDM system. 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33" y="1257520"/>
            <a:ext cx="5880335" cy="262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2700" smtClean="0">
                <a:latin typeface="Arial" panose="020B0604020202020204" pitchFamily="34" charset="0"/>
                <a:cs typeface="Arial" panose="020B0604020202020204" pitchFamily="34" charset="0"/>
              </a:rPr>
              <a:t>The Physical Layer</a:t>
            </a:r>
            <a:endParaRPr lang="en-US" sz="27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Chapter 2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0065" y="274955"/>
            <a:ext cx="5523865" cy="869950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Microsoft YaHei" panose="020B0503020204020204" charset="-122"/>
                <a:ea typeface="Microsoft YaHei" panose="020B0503020204020204" charset="-122"/>
              </a:rPr>
              <a:t>No Infinite Channel Bandwidth</a:t>
            </a:r>
            <a:br>
              <a:rPr sz="2800" b="1" spc="-10" dirty="0">
                <a:latin typeface="Microsoft YaHei" panose="020B0503020204020204" charset="-122"/>
                <a:ea typeface="Microsoft YaHei" panose="020B0503020204020204" charset="-122"/>
              </a:rPr>
            </a:br>
            <a:r>
              <a:rPr sz="2800" b="1" spc="-10" dirty="0">
                <a:latin typeface="Microsoft YaHei" panose="020B0503020204020204" charset="-122"/>
                <a:ea typeface="Microsoft YaHei" panose="020B0503020204020204" charset="-122"/>
              </a:rPr>
              <a:t>No Ideal Signal</a:t>
            </a:r>
            <a:endParaRPr sz="2800" b="1" spc="-10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5057" y="1257478"/>
            <a:ext cx="5333677" cy="1165225"/>
          </a:xfrm>
          <a:prstGeom prst="rect">
            <a:avLst/>
          </a:prstGeom>
        </p:spPr>
        <p:txBody>
          <a:bodyPr vert="horz" wrap="square" lIns="0" tIns="51273" rIns="0" bIns="0" rtlCol="0">
            <a:spAutoFit/>
          </a:bodyPr>
          <a:lstStyle/>
          <a:p>
            <a:pPr marL="377190" marR="5080" indent="-365125">
              <a:lnSpc>
                <a:spcPts val="2030"/>
              </a:lnSpc>
              <a:spcBef>
                <a:spcPts val="610"/>
              </a:spcBef>
              <a:buClr>
                <a:srgbClr val="333399"/>
              </a:buClr>
              <a:buSzPct val="50000"/>
              <a:buChar char="●"/>
              <a:tabLst>
                <a:tab pos="377190" algn="l"/>
                <a:tab pos="377825" algn="l"/>
              </a:tabLst>
            </a:pPr>
            <a:r>
              <a:rPr sz="1390" spc="2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No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channel is </a:t>
            </a:r>
            <a:r>
              <a:rPr sz="139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perfect </a:t>
            </a:r>
            <a:r>
              <a:rPr sz="1390" spc="1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and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the original signal gets modified along  the</a:t>
            </a:r>
            <a:r>
              <a:rPr sz="1390" spc="-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90" spc="1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way</a:t>
            </a:r>
            <a:endParaRPr sz="1390">
              <a:latin typeface="Arial" panose="020B0604020202020204"/>
              <a:cs typeface="Arial" panose="020B0604020202020204"/>
            </a:endParaRPr>
          </a:p>
          <a:p>
            <a:pPr marL="803275" lvl="1" indent="-304800">
              <a:lnSpc>
                <a:spcPct val="100000"/>
              </a:lnSpc>
              <a:spcBef>
                <a:spcPts val="60"/>
              </a:spcBef>
              <a:buClr>
                <a:srgbClr val="333399"/>
              </a:buClr>
              <a:buSzPct val="50000"/>
              <a:buFont typeface="IPAexGothic"/>
              <a:buChar char="◆"/>
              <a:tabLst>
                <a:tab pos="803275" algn="l"/>
                <a:tab pos="803910" algn="l"/>
              </a:tabLst>
            </a:pPr>
            <a:r>
              <a:rPr sz="126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Attenuation: signal </a:t>
            </a:r>
            <a:r>
              <a:rPr sz="126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power absorbed </a:t>
            </a:r>
            <a:r>
              <a:rPr sz="126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by</a:t>
            </a:r>
            <a:r>
              <a:rPr sz="1260" spc="-4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6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medium</a:t>
            </a:r>
            <a:endParaRPr sz="1260">
              <a:latin typeface="Arial" panose="020B0604020202020204"/>
              <a:cs typeface="Arial" panose="020B0604020202020204"/>
            </a:endParaRPr>
          </a:p>
          <a:p>
            <a:pPr marL="803275" lvl="1" indent="-304800">
              <a:lnSpc>
                <a:spcPct val="100000"/>
              </a:lnSpc>
              <a:spcBef>
                <a:spcPts val="20"/>
              </a:spcBef>
              <a:buClr>
                <a:srgbClr val="333399"/>
              </a:buClr>
              <a:buSzPct val="50000"/>
              <a:buFont typeface="IPAexGothic"/>
              <a:buChar char="◆"/>
              <a:tabLst>
                <a:tab pos="803275" algn="l"/>
                <a:tab pos="803910" algn="l"/>
              </a:tabLst>
            </a:pPr>
            <a:r>
              <a:rPr sz="126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Distortion: frequency, </a:t>
            </a:r>
            <a:r>
              <a:rPr sz="126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phase</a:t>
            </a:r>
            <a:r>
              <a:rPr sz="1260" spc="-3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6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changes</a:t>
            </a:r>
            <a:endParaRPr sz="1260">
              <a:latin typeface="Arial" panose="020B0604020202020204"/>
              <a:cs typeface="Arial" panose="020B0604020202020204"/>
            </a:endParaRPr>
          </a:p>
          <a:p>
            <a:pPr marL="803275" lvl="1" indent="-304800">
              <a:lnSpc>
                <a:spcPct val="100000"/>
              </a:lnSpc>
              <a:spcBef>
                <a:spcPts val="20"/>
              </a:spcBef>
              <a:buClr>
                <a:srgbClr val="333399"/>
              </a:buClr>
              <a:buSzPct val="50000"/>
              <a:buFont typeface="IPAexGothic"/>
              <a:buChar char="◆"/>
              <a:tabLst>
                <a:tab pos="803275" algn="l"/>
                <a:tab pos="803910" algn="l"/>
              </a:tabLst>
            </a:pPr>
            <a:r>
              <a:rPr sz="126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Noise: </a:t>
            </a:r>
            <a:r>
              <a:rPr sz="126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random </a:t>
            </a:r>
            <a:r>
              <a:rPr sz="126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background</a:t>
            </a:r>
            <a:r>
              <a:rPr sz="1260" spc="-5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260" spc="-5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“signals”</a:t>
            </a:r>
            <a:endParaRPr lang="en-US" sz="1260" spc="-50" dirty="0">
              <a:solidFill>
                <a:srgbClr val="23232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5057" y="3941606"/>
            <a:ext cx="5359735" cy="812165"/>
          </a:xfrm>
          <a:prstGeom prst="rect">
            <a:avLst/>
          </a:prstGeom>
        </p:spPr>
        <p:txBody>
          <a:bodyPr vert="horz" wrap="square" lIns="0" tIns="10927" rIns="0" bIns="0" rtlCol="0">
            <a:spAutoFit/>
          </a:bodyPr>
          <a:lstStyle/>
          <a:p>
            <a:pPr marL="377825" indent="-365125">
              <a:lnSpc>
                <a:spcPct val="100000"/>
              </a:lnSpc>
              <a:spcBef>
                <a:spcPts val="130"/>
              </a:spcBef>
              <a:buClr>
                <a:srgbClr val="333399"/>
              </a:buClr>
              <a:buSzPct val="50000"/>
              <a:buChar char="●"/>
              <a:tabLst>
                <a:tab pos="377190" algn="l"/>
                <a:tab pos="377825" algn="l"/>
              </a:tabLst>
            </a:pP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Different </a:t>
            </a:r>
            <a:r>
              <a:rPr sz="1390" spc="1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mediums </a:t>
            </a:r>
            <a:r>
              <a:rPr sz="139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distort different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signals</a:t>
            </a:r>
            <a:r>
              <a:rPr sz="1390" spc="-5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9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differently</a:t>
            </a:r>
            <a:endParaRPr sz="1390">
              <a:latin typeface="Arial" panose="020B0604020202020204"/>
              <a:cs typeface="Arial" panose="020B0604020202020204"/>
            </a:endParaRPr>
          </a:p>
          <a:p>
            <a:pPr marL="377190" marR="5080" indent="-365125">
              <a:lnSpc>
                <a:spcPts val="2030"/>
              </a:lnSpc>
              <a:spcBef>
                <a:spcPts val="525"/>
              </a:spcBef>
              <a:buClr>
                <a:srgbClr val="333399"/>
              </a:buClr>
              <a:buSzPct val="50000"/>
              <a:buChar char="●"/>
              <a:tabLst>
                <a:tab pos="377190" algn="l"/>
                <a:tab pos="377825" algn="l"/>
              </a:tabLst>
            </a:pP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Note: </a:t>
            </a:r>
            <a:r>
              <a:rPr sz="139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that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here “bandwidth” </a:t>
            </a:r>
            <a:r>
              <a:rPr sz="1390" spc="1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means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frequency over </a:t>
            </a:r>
            <a:r>
              <a:rPr sz="1390" spc="1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which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signals  cannot pass through</a:t>
            </a:r>
            <a:r>
              <a:rPr sz="1390" spc="-4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channel</a:t>
            </a:r>
            <a:endParaRPr sz="139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00897" y="2572068"/>
            <a:ext cx="1425564" cy="1183487"/>
            <a:chOff x="1899920" y="3886200"/>
            <a:chExt cx="2153920" cy="1788160"/>
          </a:xfrm>
        </p:grpSpPr>
        <p:sp>
          <p:nvSpPr>
            <p:cNvPr id="7" name="object 7"/>
            <p:cNvSpPr/>
            <p:nvPr/>
          </p:nvSpPr>
          <p:spPr>
            <a:xfrm>
              <a:off x="1899920" y="3886199"/>
              <a:ext cx="2153920" cy="1747520"/>
            </a:xfrm>
            <a:custGeom>
              <a:avLst/>
              <a:gdLst/>
              <a:ahLst/>
              <a:cxnLst/>
              <a:rect l="l" t="t" r="r" b="b"/>
              <a:pathLst>
                <a:path w="2153920" h="1747520">
                  <a:moveTo>
                    <a:pt x="2153920" y="1706880"/>
                  </a:moveTo>
                  <a:lnTo>
                    <a:pt x="2072640" y="1666240"/>
                  </a:lnTo>
                  <a:lnTo>
                    <a:pt x="2072640" y="1701800"/>
                  </a:lnTo>
                  <a:lnTo>
                    <a:pt x="45720" y="1701800"/>
                  </a:lnTo>
                  <a:lnTo>
                    <a:pt x="45720" y="81280"/>
                  </a:lnTo>
                  <a:lnTo>
                    <a:pt x="81280" y="81280"/>
                  </a:lnTo>
                  <a:lnTo>
                    <a:pt x="40640" y="0"/>
                  </a:lnTo>
                  <a:lnTo>
                    <a:pt x="0" y="81280"/>
                  </a:lnTo>
                  <a:lnTo>
                    <a:pt x="35560" y="81280"/>
                  </a:lnTo>
                  <a:lnTo>
                    <a:pt x="35560" y="1706880"/>
                  </a:lnTo>
                  <a:lnTo>
                    <a:pt x="40640" y="1706880"/>
                  </a:lnTo>
                  <a:lnTo>
                    <a:pt x="40640" y="1711960"/>
                  </a:lnTo>
                  <a:lnTo>
                    <a:pt x="2072640" y="1711960"/>
                  </a:lnTo>
                  <a:lnTo>
                    <a:pt x="2072640" y="1747520"/>
                  </a:lnTo>
                  <a:lnTo>
                    <a:pt x="2153920" y="170688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8" name="object 8"/>
            <p:cNvSpPr/>
            <p:nvPr/>
          </p:nvSpPr>
          <p:spPr>
            <a:xfrm>
              <a:off x="2021840" y="4292600"/>
              <a:ext cx="1625600" cy="975360"/>
            </a:xfrm>
            <a:custGeom>
              <a:avLst/>
              <a:gdLst/>
              <a:ahLst/>
              <a:cxnLst/>
              <a:rect l="l" t="t" r="r" b="b"/>
              <a:pathLst>
                <a:path w="1625600" h="975360">
                  <a:moveTo>
                    <a:pt x="0" y="0"/>
                  </a:moveTo>
                  <a:lnTo>
                    <a:pt x="58800" y="2144"/>
                  </a:lnTo>
                  <a:lnTo>
                    <a:pt x="117476" y="4325"/>
                  </a:lnTo>
                  <a:lnTo>
                    <a:pt x="175903" y="6576"/>
                  </a:lnTo>
                  <a:lnTo>
                    <a:pt x="233956" y="8934"/>
                  </a:lnTo>
                  <a:lnTo>
                    <a:pt x="291513" y="11435"/>
                  </a:lnTo>
                  <a:lnTo>
                    <a:pt x="348446" y="14113"/>
                  </a:lnTo>
                  <a:lnTo>
                    <a:pt x="404634" y="17004"/>
                  </a:lnTo>
                  <a:lnTo>
                    <a:pt x="459950" y="20145"/>
                  </a:lnTo>
                  <a:lnTo>
                    <a:pt x="514271" y="23569"/>
                  </a:lnTo>
                  <a:lnTo>
                    <a:pt x="567472" y="27314"/>
                  </a:lnTo>
                  <a:lnTo>
                    <a:pt x="619429" y="31414"/>
                  </a:lnTo>
                  <a:lnTo>
                    <a:pt x="670017" y="35905"/>
                  </a:lnTo>
                  <a:lnTo>
                    <a:pt x="719112" y="40823"/>
                  </a:lnTo>
                  <a:lnTo>
                    <a:pt x="766590" y="46203"/>
                  </a:lnTo>
                  <a:lnTo>
                    <a:pt x="812325" y="52081"/>
                  </a:lnTo>
                  <a:lnTo>
                    <a:pt x="856195" y="58492"/>
                  </a:lnTo>
                  <a:lnTo>
                    <a:pt x="898073" y="65471"/>
                  </a:lnTo>
                  <a:lnTo>
                    <a:pt x="937836" y="73056"/>
                  </a:lnTo>
                  <a:lnTo>
                    <a:pt x="975359" y="81279"/>
                  </a:lnTo>
                  <a:lnTo>
                    <a:pt x="1040140" y="98714"/>
                  </a:lnTo>
                  <a:lnTo>
                    <a:pt x="1096954" y="118343"/>
                  </a:lnTo>
                  <a:lnTo>
                    <a:pt x="1146779" y="139923"/>
                  </a:lnTo>
                  <a:lnTo>
                    <a:pt x="1190589" y="163210"/>
                  </a:lnTo>
                  <a:lnTo>
                    <a:pt x="1229359" y="187959"/>
                  </a:lnTo>
                  <a:lnTo>
                    <a:pt x="1264066" y="213928"/>
                  </a:lnTo>
                  <a:lnTo>
                    <a:pt x="1295684" y="240873"/>
                  </a:lnTo>
                  <a:lnTo>
                    <a:pt x="1325189" y="268549"/>
                  </a:lnTo>
                  <a:lnTo>
                    <a:pt x="1353555" y="296712"/>
                  </a:lnTo>
                  <a:lnTo>
                    <a:pt x="1381759" y="325119"/>
                  </a:lnTo>
                  <a:lnTo>
                    <a:pt x="1418490" y="367300"/>
                  </a:lnTo>
                  <a:lnTo>
                    <a:pt x="1448347" y="412087"/>
                  </a:lnTo>
                  <a:lnTo>
                    <a:pt x="1472755" y="458769"/>
                  </a:lnTo>
                  <a:lnTo>
                    <a:pt x="1493134" y="506637"/>
                  </a:lnTo>
                  <a:lnTo>
                    <a:pt x="1510907" y="554978"/>
                  </a:lnTo>
                  <a:lnTo>
                    <a:pt x="1527495" y="603083"/>
                  </a:lnTo>
                  <a:lnTo>
                    <a:pt x="1544319" y="650239"/>
                  </a:lnTo>
                  <a:lnTo>
                    <a:pt x="1560907" y="699529"/>
                  </a:lnTo>
                  <a:lnTo>
                    <a:pt x="1575836" y="752610"/>
                  </a:lnTo>
                  <a:lnTo>
                    <a:pt x="1589106" y="806638"/>
                  </a:lnTo>
                  <a:lnTo>
                    <a:pt x="1600718" y="858771"/>
                  </a:lnTo>
                  <a:lnTo>
                    <a:pt x="1610670" y="906165"/>
                  </a:lnTo>
                  <a:lnTo>
                    <a:pt x="1618964" y="945975"/>
                  </a:lnTo>
                  <a:lnTo>
                    <a:pt x="1625599" y="975359"/>
                  </a:lnTo>
                </a:path>
              </a:pathLst>
            </a:custGeom>
            <a:ln w="10159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9" name="object 9"/>
            <p:cNvSpPr/>
            <p:nvPr/>
          </p:nvSpPr>
          <p:spPr>
            <a:xfrm>
              <a:off x="3484880" y="5430519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h="243839">
                  <a:moveTo>
                    <a:pt x="0" y="0"/>
                  </a:moveTo>
                  <a:lnTo>
                    <a:pt x="1" y="243839"/>
                  </a:lnTo>
                </a:path>
              </a:pathLst>
            </a:custGeom>
            <a:ln w="10159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487714" y="3717229"/>
            <a:ext cx="160964" cy="268605"/>
          </a:xfrm>
          <a:prstGeom prst="rect">
            <a:avLst/>
          </a:prstGeom>
        </p:spPr>
        <p:txBody>
          <a:bodyPr vert="horz" wrap="square" lIns="0" tIns="9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90" b="1" spc="10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endParaRPr sz="169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62571" y="3562568"/>
            <a:ext cx="395056" cy="268605"/>
          </a:xfrm>
          <a:prstGeom prst="rect">
            <a:avLst/>
          </a:prstGeom>
        </p:spPr>
        <p:txBody>
          <a:bodyPr vert="horz" wrap="square" lIns="0" tIns="9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90" b="1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690" b="1" spc="-50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1690" b="1" spc="-5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1690" b="1" spc="5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q</a:t>
            </a:r>
            <a:endParaRPr sz="169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44707" y="2325286"/>
            <a:ext cx="814068" cy="268605"/>
          </a:xfrm>
          <a:prstGeom prst="rect">
            <a:avLst/>
          </a:prstGeom>
        </p:spPr>
        <p:txBody>
          <a:bodyPr vert="horz" wrap="square" lIns="0" tIns="9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90" b="1" spc="-50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1690" b="1" spc="-5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1690" b="1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sp</a:t>
            </a:r>
            <a:r>
              <a:rPr sz="1690" b="1" spc="-5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90" b="1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ns</a:t>
            </a:r>
            <a:r>
              <a:rPr sz="1690" b="1" spc="5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endParaRPr sz="169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214176" y="2676294"/>
            <a:ext cx="1557950" cy="1114142"/>
            <a:chOff x="5999479" y="4043679"/>
            <a:chExt cx="2353945" cy="1683385"/>
          </a:xfrm>
        </p:grpSpPr>
        <p:sp>
          <p:nvSpPr>
            <p:cNvPr id="14" name="object 14"/>
            <p:cNvSpPr/>
            <p:nvPr/>
          </p:nvSpPr>
          <p:spPr>
            <a:xfrm>
              <a:off x="6004559" y="4048759"/>
              <a:ext cx="1869439" cy="1544320"/>
            </a:xfrm>
            <a:custGeom>
              <a:avLst/>
              <a:gdLst/>
              <a:ahLst/>
              <a:cxnLst/>
              <a:rect l="l" t="t" r="r" b="b"/>
              <a:pathLst>
                <a:path w="1869440" h="1544320">
                  <a:moveTo>
                    <a:pt x="0" y="1544319"/>
                  </a:moveTo>
                  <a:lnTo>
                    <a:pt x="406399" y="1544319"/>
                  </a:lnTo>
                  <a:lnTo>
                    <a:pt x="406399" y="0"/>
                  </a:lnTo>
                  <a:lnTo>
                    <a:pt x="1300479" y="0"/>
                  </a:lnTo>
                  <a:lnTo>
                    <a:pt x="1300479" y="1544319"/>
                  </a:lnTo>
                  <a:lnTo>
                    <a:pt x="1869439" y="1544319"/>
                  </a:lnTo>
                </a:path>
              </a:pathLst>
            </a:custGeom>
            <a:ln w="10159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016409" y="4115011"/>
              <a:ext cx="2331720" cy="1607185"/>
            </a:xfrm>
            <a:custGeom>
              <a:avLst/>
              <a:gdLst/>
              <a:ahLst/>
              <a:cxnLst/>
              <a:rect l="l" t="t" r="r" b="b"/>
              <a:pathLst>
                <a:path w="2331720" h="1607185">
                  <a:moveTo>
                    <a:pt x="0" y="1488222"/>
                  </a:moveTo>
                  <a:lnTo>
                    <a:pt x="31141" y="1468804"/>
                  </a:lnTo>
                  <a:lnTo>
                    <a:pt x="56091" y="1458592"/>
                  </a:lnTo>
                  <a:lnTo>
                    <a:pt x="82629" y="1457270"/>
                  </a:lnTo>
                  <a:lnTo>
                    <a:pt x="118533" y="1464521"/>
                  </a:lnTo>
                  <a:lnTo>
                    <a:pt x="168195" y="1489101"/>
                  </a:lnTo>
                  <a:lnTo>
                    <a:pt x="214841" y="1493520"/>
                  </a:lnTo>
                  <a:lnTo>
                    <a:pt x="261169" y="1480477"/>
                  </a:lnTo>
                  <a:lnTo>
                    <a:pt x="309879" y="1452670"/>
                  </a:lnTo>
                  <a:lnTo>
                    <a:pt x="327659" y="1458756"/>
                  </a:lnTo>
                  <a:lnTo>
                    <a:pt x="345439" y="1464521"/>
                  </a:lnTo>
                  <a:lnTo>
                    <a:pt x="363219" y="1470286"/>
                  </a:lnTo>
                  <a:lnTo>
                    <a:pt x="380999" y="1476372"/>
                  </a:lnTo>
                  <a:lnTo>
                    <a:pt x="389466" y="1474868"/>
                  </a:lnTo>
                  <a:lnTo>
                    <a:pt x="395392" y="1465584"/>
                  </a:lnTo>
                  <a:lnTo>
                    <a:pt x="400049" y="1452805"/>
                  </a:lnTo>
                  <a:lnTo>
                    <a:pt x="404706" y="1440820"/>
                  </a:lnTo>
                  <a:lnTo>
                    <a:pt x="430317" y="1388744"/>
                  </a:lnTo>
                  <a:lnTo>
                    <a:pt x="452119" y="1334132"/>
                  </a:lnTo>
                  <a:lnTo>
                    <a:pt x="457700" y="1283361"/>
                  </a:lnTo>
                  <a:lnTo>
                    <a:pt x="464663" y="1232751"/>
                  </a:lnTo>
                  <a:lnTo>
                    <a:pt x="473577" y="1182465"/>
                  </a:lnTo>
                  <a:lnTo>
                    <a:pt x="485010" y="1132666"/>
                  </a:lnTo>
                  <a:lnTo>
                    <a:pt x="499532" y="1083518"/>
                  </a:lnTo>
                  <a:lnTo>
                    <a:pt x="503051" y="1054045"/>
                  </a:lnTo>
                  <a:lnTo>
                    <a:pt x="507364" y="1024254"/>
                  </a:lnTo>
                  <a:lnTo>
                    <a:pt x="510724" y="994462"/>
                  </a:lnTo>
                  <a:lnTo>
                    <a:pt x="511386" y="964987"/>
                  </a:lnTo>
                  <a:lnTo>
                    <a:pt x="506967" y="943159"/>
                  </a:lnTo>
                  <a:lnTo>
                    <a:pt x="498898" y="919902"/>
                  </a:lnTo>
                  <a:lnTo>
                    <a:pt x="491145" y="901408"/>
                  </a:lnTo>
                  <a:lnTo>
                    <a:pt x="487679" y="893867"/>
                  </a:lnTo>
                  <a:lnTo>
                    <a:pt x="490246" y="884978"/>
                  </a:lnTo>
                  <a:lnTo>
                    <a:pt x="505380" y="848677"/>
                  </a:lnTo>
                  <a:lnTo>
                    <a:pt x="512021" y="839681"/>
                  </a:lnTo>
                  <a:lnTo>
                    <a:pt x="518344" y="830685"/>
                  </a:lnTo>
                  <a:lnTo>
                    <a:pt x="538902" y="776604"/>
                  </a:lnTo>
                  <a:lnTo>
                    <a:pt x="556036" y="699012"/>
                  </a:lnTo>
                  <a:lnTo>
                    <a:pt x="568052" y="649391"/>
                  </a:lnTo>
                  <a:lnTo>
                    <a:pt x="581449" y="600338"/>
                  </a:lnTo>
                  <a:lnTo>
                    <a:pt x="594685" y="551123"/>
                  </a:lnTo>
                  <a:lnTo>
                    <a:pt x="606213" y="501014"/>
                  </a:lnTo>
                  <a:lnTo>
                    <a:pt x="608273" y="458697"/>
                  </a:lnTo>
                  <a:lnTo>
                    <a:pt x="610654" y="413843"/>
                  </a:lnTo>
                  <a:lnTo>
                    <a:pt x="614429" y="367680"/>
                  </a:lnTo>
                  <a:lnTo>
                    <a:pt x="620670" y="321432"/>
                  </a:lnTo>
                  <a:lnTo>
                    <a:pt x="630451" y="276328"/>
                  </a:lnTo>
                  <a:lnTo>
                    <a:pt x="644846" y="233593"/>
                  </a:lnTo>
                  <a:lnTo>
                    <a:pt x="664926" y="194454"/>
                  </a:lnTo>
                  <a:lnTo>
                    <a:pt x="691766" y="160137"/>
                  </a:lnTo>
                  <a:lnTo>
                    <a:pt x="726439" y="131868"/>
                  </a:lnTo>
                  <a:lnTo>
                    <a:pt x="750734" y="92678"/>
                  </a:lnTo>
                  <a:lnTo>
                    <a:pt x="764445" y="70093"/>
                  </a:lnTo>
                  <a:lnTo>
                    <a:pt x="775334" y="59266"/>
                  </a:lnTo>
                  <a:lnTo>
                    <a:pt x="791162" y="55354"/>
                  </a:lnTo>
                  <a:lnTo>
                    <a:pt x="819690" y="53512"/>
                  </a:lnTo>
                  <a:lnTo>
                    <a:pt x="868679" y="48894"/>
                  </a:lnTo>
                  <a:lnTo>
                    <a:pt x="877807" y="46804"/>
                  </a:lnTo>
                  <a:lnTo>
                    <a:pt x="887094" y="44873"/>
                  </a:lnTo>
                  <a:lnTo>
                    <a:pt x="896064" y="41989"/>
                  </a:lnTo>
                  <a:lnTo>
                    <a:pt x="904239" y="37041"/>
                  </a:lnTo>
                  <a:lnTo>
                    <a:pt x="911039" y="28389"/>
                  </a:lnTo>
                  <a:lnTo>
                    <a:pt x="915458" y="17356"/>
                  </a:lnTo>
                  <a:lnTo>
                    <a:pt x="920194" y="7276"/>
                  </a:lnTo>
                  <a:lnTo>
                    <a:pt x="927946" y="1481"/>
                  </a:lnTo>
                  <a:lnTo>
                    <a:pt x="951097" y="0"/>
                  </a:lnTo>
                  <a:lnTo>
                    <a:pt x="974724" y="3598"/>
                  </a:lnTo>
                  <a:lnTo>
                    <a:pt x="998669" y="9101"/>
                  </a:lnTo>
                  <a:lnTo>
                    <a:pt x="1022773" y="13334"/>
                  </a:lnTo>
                  <a:lnTo>
                    <a:pt x="1053201" y="47492"/>
                  </a:lnTo>
                  <a:lnTo>
                    <a:pt x="1071880" y="69426"/>
                  </a:lnTo>
                  <a:lnTo>
                    <a:pt x="1095637" y="84058"/>
                  </a:lnTo>
                  <a:lnTo>
                    <a:pt x="1141301" y="96308"/>
                  </a:lnTo>
                  <a:lnTo>
                    <a:pt x="1188928" y="90910"/>
                  </a:lnTo>
                  <a:lnTo>
                    <a:pt x="1230205" y="95038"/>
                  </a:lnTo>
                  <a:lnTo>
                    <a:pt x="1268942" y="108691"/>
                  </a:lnTo>
                  <a:lnTo>
                    <a:pt x="1308949" y="131868"/>
                  </a:lnTo>
                  <a:lnTo>
                    <a:pt x="1318314" y="168248"/>
                  </a:lnTo>
                  <a:lnTo>
                    <a:pt x="1322918" y="185420"/>
                  </a:lnTo>
                  <a:lnTo>
                    <a:pt x="1329428" y="205448"/>
                  </a:lnTo>
                  <a:lnTo>
                    <a:pt x="1344511" y="250401"/>
                  </a:lnTo>
                  <a:lnTo>
                    <a:pt x="1347790" y="260958"/>
                  </a:lnTo>
                  <a:lnTo>
                    <a:pt x="1351705" y="272626"/>
                  </a:lnTo>
                  <a:lnTo>
                    <a:pt x="1354986" y="282072"/>
                  </a:lnTo>
                  <a:lnTo>
                    <a:pt x="1356362" y="285961"/>
                  </a:lnTo>
                  <a:lnTo>
                    <a:pt x="1351270" y="336457"/>
                  </a:lnTo>
                  <a:lnTo>
                    <a:pt x="1345462" y="385444"/>
                  </a:lnTo>
                  <a:lnTo>
                    <a:pt x="1339814" y="433480"/>
                  </a:lnTo>
                  <a:lnTo>
                    <a:pt x="1335197" y="481118"/>
                  </a:lnTo>
                  <a:lnTo>
                    <a:pt x="1332485" y="528915"/>
                  </a:lnTo>
                  <a:lnTo>
                    <a:pt x="1332551" y="577426"/>
                  </a:lnTo>
                  <a:lnTo>
                    <a:pt x="1336269" y="627208"/>
                  </a:lnTo>
                  <a:lnTo>
                    <a:pt x="1344511" y="678814"/>
                  </a:lnTo>
                  <a:lnTo>
                    <a:pt x="1372235" y="715009"/>
                  </a:lnTo>
                  <a:lnTo>
                    <a:pt x="1390464" y="730964"/>
                  </a:lnTo>
                  <a:lnTo>
                    <a:pt x="1403775" y="749934"/>
                  </a:lnTo>
                  <a:lnTo>
                    <a:pt x="1411763" y="770334"/>
                  </a:lnTo>
                  <a:lnTo>
                    <a:pt x="1419434" y="793749"/>
                  </a:lnTo>
                  <a:lnTo>
                    <a:pt x="1425201" y="813038"/>
                  </a:lnTo>
                  <a:lnTo>
                    <a:pt x="1427477" y="821054"/>
                  </a:lnTo>
                  <a:lnTo>
                    <a:pt x="1416576" y="874474"/>
                  </a:lnTo>
                  <a:lnTo>
                    <a:pt x="1408851" y="920749"/>
                  </a:lnTo>
                  <a:lnTo>
                    <a:pt x="1407477" y="967978"/>
                  </a:lnTo>
                  <a:lnTo>
                    <a:pt x="1415626" y="1024254"/>
                  </a:lnTo>
                  <a:lnTo>
                    <a:pt x="1432376" y="1075451"/>
                  </a:lnTo>
                  <a:lnTo>
                    <a:pt x="1446823" y="1118789"/>
                  </a:lnTo>
                  <a:lnTo>
                    <a:pt x="1451189" y="1130932"/>
                  </a:lnTo>
                  <a:lnTo>
                    <a:pt x="1454467" y="1141492"/>
                  </a:lnTo>
                  <a:lnTo>
                    <a:pt x="1458382" y="1153161"/>
                  </a:lnTo>
                  <a:lnTo>
                    <a:pt x="1461663" y="1162606"/>
                  </a:lnTo>
                  <a:lnTo>
                    <a:pt x="1463039" y="1166494"/>
                  </a:lnTo>
                  <a:lnTo>
                    <a:pt x="1465933" y="1217430"/>
                  </a:lnTo>
                  <a:lnTo>
                    <a:pt x="1466504" y="1268545"/>
                  </a:lnTo>
                  <a:lnTo>
                    <a:pt x="1465926" y="1319699"/>
                  </a:lnTo>
                  <a:lnTo>
                    <a:pt x="1465367" y="1370754"/>
                  </a:lnTo>
                  <a:lnTo>
                    <a:pt x="1466000" y="1421571"/>
                  </a:lnTo>
                  <a:lnTo>
                    <a:pt x="1468994" y="1472010"/>
                  </a:lnTo>
                  <a:lnTo>
                    <a:pt x="1475521" y="1521932"/>
                  </a:lnTo>
                  <a:lnTo>
                    <a:pt x="1486751" y="1571198"/>
                  </a:lnTo>
                  <a:lnTo>
                    <a:pt x="1543898" y="1602316"/>
                  </a:lnTo>
                  <a:lnTo>
                    <a:pt x="1593429" y="1606761"/>
                  </a:lnTo>
                  <a:lnTo>
                    <a:pt x="1634200" y="1573822"/>
                  </a:lnTo>
                  <a:lnTo>
                    <a:pt x="1670686" y="1536277"/>
                  </a:lnTo>
                  <a:lnTo>
                    <a:pt x="1707490" y="1498415"/>
                  </a:lnTo>
                  <a:lnTo>
                    <a:pt x="1749215" y="1464521"/>
                  </a:lnTo>
                  <a:lnTo>
                    <a:pt x="1759270" y="1432957"/>
                  </a:lnTo>
                  <a:lnTo>
                    <a:pt x="1768689" y="1424094"/>
                  </a:lnTo>
                  <a:lnTo>
                    <a:pt x="1792078" y="1429520"/>
                  </a:lnTo>
                  <a:lnTo>
                    <a:pt x="1844042" y="1440820"/>
                  </a:lnTo>
                  <a:lnTo>
                    <a:pt x="1900528" y="1455927"/>
                  </a:lnTo>
                  <a:lnTo>
                    <a:pt x="1947966" y="1477858"/>
                  </a:lnTo>
                  <a:lnTo>
                    <a:pt x="1993819" y="1502012"/>
                  </a:lnTo>
                  <a:lnTo>
                    <a:pt x="2045546" y="1523785"/>
                  </a:lnTo>
                  <a:lnTo>
                    <a:pt x="2087500" y="1508736"/>
                  </a:lnTo>
                  <a:lnTo>
                    <a:pt x="2108890" y="1501326"/>
                  </a:lnTo>
                  <a:lnTo>
                    <a:pt x="2123696" y="1500256"/>
                  </a:lnTo>
                  <a:lnTo>
                    <a:pt x="2145900" y="1504225"/>
                  </a:lnTo>
                  <a:lnTo>
                    <a:pt x="2189482" y="1511934"/>
                  </a:lnTo>
                  <a:lnTo>
                    <a:pt x="2232817" y="1495795"/>
                  </a:lnTo>
                  <a:lnTo>
                    <a:pt x="2251709" y="1488229"/>
                  </a:lnTo>
                  <a:lnTo>
                    <a:pt x="2266156" y="1489553"/>
                  </a:lnTo>
                  <a:lnTo>
                    <a:pt x="2296159" y="1500084"/>
                  </a:lnTo>
                  <a:lnTo>
                    <a:pt x="2306716" y="1496799"/>
                  </a:lnTo>
                  <a:lnTo>
                    <a:pt x="2318385" y="1492881"/>
                  </a:lnTo>
                  <a:lnTo>
                    <a:pt x="2327832" y="1489599"/>
                  </a:lnTo>
                  <a:lnTo>
                    <a:pt x="2331722" y="1488222"/>
                  </a:lnTo>
                </a:path>
              </a:pathLst>
            </a:custGeom>
            <a:ln w="10159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125070" y="2379081"/>
            <a:ext cx="458517" cy="268605"/>
          </a:xfrm>
          <a:prstGeom prst="rect">
            <a:avLst/>
          </a:prstGeom>
        </p:spPr>
        <p:txBody>
          <a:bodyPr vert="horz" wrap="square" lIns="0" tIns="9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90" b="1" spc="-5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ideal</a:t>
            </a:r>
            <a:endParaRPr sz="169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31155" y="4659427"/>
            <a:ext cx="96663" cy="224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sz="112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1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89763" y="2917030"/>
            <a:ext cx="577454" cy="268605"/>
          </a:xfrm>
          <a:prstGeom prst="rect">
            <a:avLst/>
          </a:prstGeom>
        </p:spPr>
        <p:txBody>
          <a:bodyPr vert="horz" wrap="square" lIns="0" tIns="9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90" b="1" spc="-5" dirty="0">
                <a:solidFill>
                  <a:srgbClr val="333399"/>
                </a:solidFill>
                <a:latin typeface="Times New Roman" panose="02020603050405020304"/>
                <a:cs typeface="Times New Roman" panose="02020603050405020304"/>
              </a:rPr>
              <a:t>actual</a:t>
            </a:r>
            <a:endParaRPr sz="169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GSM—The Global System for Mobile Communications (3)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515640"/>
            <a:ext cx="6643659" cy="628760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 portion of the GSM framing structure.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73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320" y="1193215"/>
            <a:ext cx="5712428" cy="307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400" y="235785"/>
            <a:ext cx="6859200" cy="85740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Digital Voice and Data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040" y="1257520"/>
            <a:ext cx="6459080" cy="339030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Basic services intend by IMT-2000 network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High-quality voice transmission.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Messaging (replacing email, fax, SMS, chat).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Multimedia (music, videos, films, television).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Internet access  (Web surfing, incl. audio, video).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75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Digital Voice and Data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Soft handoff  </a:t>
            </a: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before, (b) during, and</a:t>
            </a:r>
            <a:r>
              <a:rPr lang="en-US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(c)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after.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graphicFrame>
        <p:nvGraphicFramePr>
          <p:cNvPr id="75785" name="Object 9"/>
          <p:cNvGraphicFramePr>
            <a:graphicFrameLocks noChangeAspect="1"/>
          </p:cNvGraphicFramePr>
          <p:nvPr/>
        </p:nvGraphicFramePr>
        <p:xfrm>
          <a:off x="2285600" y="1708846"/>
          <a:ext cx="4572800" cy="172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97" name="Image" r:id="rId1" imgW="23812500" imgH="8991600" progId="Photoshop.Image.10">
                  <p:embed/>
                </p:oleObj>
              </mc:Choice>
              <mc:Fallback>
                <p:oleObj name="Image" r:id="rId1" imgW="23812500" imgH="8991600" progId="Photoshop.Image.1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600" y="1708846"/>
                        <a:ext cx="4572800" cy="17267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400" y="235785"/>
            <a:ext cx="6859200" cy="85740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Cable Television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28440" y="1525458"/>
            <a:ext cx="5773160" cy="339030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Community antenna television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Internet over cable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Spectrum allocation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Cable modems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ADSL versus cable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endParaRPr lang="en-US" b="1" smtClean="0"/>
          </a:p>
          <a:p>
            <a:pPr eaLnBrk="1" hangingPunct="1">
              <a:buFontTx/>
              <a:buChar char="•"/>
            </a:pPr>
            <a:endParaRPr lang="en-US" smtClean="0"/>
          </a:p>
        </p:txBody>
      </p:sp>
      <p:sp>
        <p:nvSpPr>
          <p:cNvPr id="7680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Community Antenna Television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An early cable television system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82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155" y="1486160"/>
            <a:ext cx="6587690" cy="217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Spectrum Allocation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115520"/>
            <a:ext cx="6643659" cy="800240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Frequency allocation in a typical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cable TV system used for Internet access.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090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22" y="1314680"/>
            <a:ext cx="6386439" cy="2168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Cable Modems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01200"/>
            <a:ext cx="6643659" cy="914560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Typical details of the upstream and downstream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channels in North America.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2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093" y="1371840"/>
            <a:ext cx="6176852" cy="2100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sp>
        <p:nvSpPr>
          <p:cNvPr id="54279" name="矩形 54278"/>
          <p:cNvSpPr/>
          <p:nvPr/>
        </p:nvSpPr>
        <p:spPr>
          <a:xfrm>
            <a:off x="1428200" y="914560"/>
            <a:ext cx="6401920" cy="377256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 sz="100"/>
          </a:p>
        </p:txBody>
      </p:sp>
      <p:sp>
        <p:nvSpPr>
          <p:cNvPr id="54280" name="文本框 54279"/>
          <p:cNvSpPr txBox="1"/>
          <p:nvPr/>
        </p:nvSpPr>
        <p:spPr>
          <a:xfrm>
            <a:off x="4343360" y="1028880"/>
            <a:ext cx="3486760" cy="1066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/>
            <a:r>
              <a:rPr lang="en-US" altLang="zh-CN" sz="100" b="1">
                <a:solidFill>
                  <a:srgbClr val="FF3300"/>
                </a:solidFill>
                <a:latin typeface="Arial" panose="020B0604020202020204" pitchFamily="34" charset="0"/>
              </a:rPr>
              <a:t>The connection is shared by a number of subscribers, hence may raise performance and security problems</a:t>
            </a:r>
            <a:endParaRPr lang="en-US" altLang="zh-CN" sz="100">
              <a:latin typeface="Arial" panose="020B0604020202020204" pitchFamily="34" charset="0"/>
            </a:endParaRPr>
          </a:p>
        </p:txBody>
      </p:sp>
      <p:graphicFrame>
        <p:nvGraphicFramePr>
          <p:cNvPr id="54281" name="对象 54280">
            <a:hlinkClick r:id="" action="ppaction://ole?verb="/>
          </p:cNvPr>
          <p:cNvGraphicFramePr/>
          <p:nvPr/>
        </p:nvGraphicFramePr>
        <p:xfrm>
          <a:off x="6172480" y="2972320"/>
          <a:ext cx="900270" cy="1213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1841500" imgH="2110105" progId="MS_ClipArt_Gallery.2">
                  <p:embed/>
                </p:oleObj>
              </mc:Choice>
              <mc:Fallback>
                <p:oleObj name="" r:id="rId1" imgW="1841500" imgH="2110105" progId="MS_ClipArt_Gallery.2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72480" y="2972320"/>
                        <a:ext cx="900270" cy="1213459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2" name="对象 54281">
            <a:hlinkClick r:id="" action="ppaction://ole?verb="/>
          </p:cNvPr>
          <p:cNvGraphicFramePr/>
          <p:nvPr/>
        </p:nvGraphicFramePr>
        <p:xfrm>
          <a:off x="2114120" y="2400720"/>
          <a:ext cx="571600" cy="800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000125" imgH="1427480" progId="MS_ClipArt_Gallery.2">
                  <p:embed/>
                </p:oleObj>
              </mc:Choice>
              <mc:Fallback>
                <p:oleObj name="" r:id="rId3" imgW="1000125" imgH="1427480" progId="MS_ClipArt_Gallery.2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4120" y="2400720"/>
                        <a:ext cx="571600" cy="800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3" name="对象 54282">
            <a:hlinkClick r:id="" action="ppaction://ole?verb="/>
          </p:cNvPr>
          <p:cNvGraphicFramePr/>
          <p:nvPr/>
        </p:nvGraphicFramePr>
        <p:xfrm>
          <a:off x="2742880" y="3029480"/>
          <a:ext cx="571600" cy="800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5" imgW="1000125" imgH="1427480" progId="MS_ClipArt_Gallery.2">
                  <p:embed/>
                </p:oleObj>
              </mc:Choice>
              <mc:Fallback>
                <p:oleObj name="" r:id="rId5" imgW="1000125" imgH="1427480" progId="MS_ClipArt_Gallery.2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2880" y="3029480"/>
                        <a:ext cx="571600" cy="800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4" name="对象 54283">
            <a:hlinkClick r:id="" action="ppaction://ole?verb="/>
          </p:cNvPr>
          <p:cNvGraphicFramePr/>
          <p:nvPr/>
        </p:nvGraphicFramePr>
        <p:xfrm>
          <a:off x="2285600" y="1200360"/>
          <a:ext cx="571600" cy="800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6" imgW="1000125" imgH="1427480" progId="MS_ClipArt_Gallery.2">
                  <p:embed/>
                </p:oleObj>
              </mc:Choice>
              <mc:Fallback>
                <p:oleObj name="" r:id="rId6" imgW="1000125" imgH="1427480" progId="MS_ClipArt_Gallery.2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5600" y="1200360"/>
                        <a:ext cx="571600" cy="800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5" name="对象 54284">
            <a:hlinkClick r:id="" action="ppaction://ole?verb="/>
          </p:cNvPr>
          <p:cNvGraphicFramePr/>
          <p:nvPr/>
        </p:nvGraphicFramePr>
        <p:xfrm>
          <a:off x="1999800" y="3658240"/>
          <a:ext cx="571600" cy="800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7" imgW="1000125" imgH="1427480" progId="MS_ClipArt_Gallery.2">
                  <p:embed/>
                </p:oleObj>
              </mc:Choice>
              <mc:Fallback>
                <p:oleObj name="" r:id="rId7" imgW="1000125" imgH="1427480" progId="MS_ClipArt_Gallery.2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99800" y="3658240"/>
                        <a:ext cx="571600" cy="800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6" name="对象 54285">
            <a:hlinkClick r:id="" action="ppaction://ole?verb="/>
          </p:cNvPr>
          <p:cNvGraphicFramePr/>
          <p:nvPr/>
        </p:nvGraphicFramePr>
        <p:xfrm>
          <a:off x="3428800" y="3658240"/>
          <a:ext cx="571600" cy="800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8" imgW="1000125" imgH="1427480" progId="MS_ClipArt_Gallery.2">
                  <p:embed/>
                </p:oleObj>
              </mc:Choice>
              <mc:Fallback>
                <p:oleObj name="" r:id="rId8" imgW="1000125" imgH="1427480" progId="MS_ClipArt_Gallery.2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8800" y="3658240"/>
                        <a:ext cx="571600" cy="800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7" name="直接连接符 54286"/>
          <p:cNvSpPr/>
          <p:nvPr/>
        </p:nvSpPr>
        <p:spPr>
          <a:xfrm flipH="1" flipV="1">
            <a:off x="4743480" y="3658240"/>
            <a:ext cx="1371840" cy="228640"/>
          </a:xfrm>
          <a:prstGeom prst="line">
            <a:avLst/>
          </a:prstGeom>
          <a:ln w="7620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4288" name="文本框 54287"/>
          <p:cNvSpPr txBox="1"/>
          <p:nvPr/>
        </p:nvSpPr>
        <p:spPr>
          <a:xfrm rot="520068">
            <a:off x="4629160" y="3429600"/>
            <a:ext cx="1706245" cy="321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sz="1500" b="1">
                <a:latin typeface="Arial" panose="020B0604020202020204" pitchFamily="34" charset="0"/>
              </a:rPr>
              <a:t>Fiber-optic cable</a:t>
            </a:r>
            <a:endParaRPr lang="en-US" altLang="zh-CN" sz="100">
              <a:latin typeface="Arial" panose="020B0604020202020204" pitchFamily="34" charset="0"/>
            </a:endParaRPr>
          </a:p>
        </p:txBody>
      </p:sp>
      <p:sp>
        <p:nvSpPr>
          <p:cNvPr id="54289" name="文本框 54288"/>
          <p:cNvSpPr txBox="1"/>
          <p:nvPr/>
        </p:nvSpPr>
        <p:spPr>
          <a:xfrm>
            <a:off x="6058160" y="4115520"/>
            <a:ext cx="1612388" cy="321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/>
            <a:r>
              <a:rPr lang="en-US" altLang="zh-CN" sz="1500" b="1">
                <a:latin typeface="Arial" panose="020B0604020202020204" pitchFamily="34" charset="0"/>
              </a:rPr>
              <a:t>Cable company</a:t>
            </a:r>
            <a:endParaRPr lang="en-US" altLang="zh-CN" sz="100">
              <a:latin typeface="Arial" panose="020B0604020202020204" pitchFamily="34" charset="0"/>
            </a:endParaRPr>
          </a:p>
        </p:txBody>
      </p:sp>
      <p:sp>
        <p:nvSpPr>
          <p:cNvPr id="54290" name="直接连接符 54289"/>
          <p:cNvSpPr/>
          <p:nvPr/>
        </p:nvSpPr>
        <p:spPr>
          <a:xfrm flipH="1" flipV="1">
            <a:off x="4000400" y="2743680"/>
            <a:ext cx="743080" cy="91456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4291" name="直接连接符 54290"/>
          <p:cNvSpPr/>
          <p:nvPr/>
        </p:nvSpPr>
        <p:spPr>
          <a:xfrm flipH="1">
            <a:off x="4000400" y="3658240"/>
            <a:ext cx="743080" cy="45728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4292" name="直接连接符 54291"/>
          <p:cNvSpPr/>
          <p:nvPr/>
        </p:nvSpPr>
        <p:spPr>
          <a:xfrm flipH="1" flipV="1">
            <a:off x="3257320" y="3429600"/>
            <a:ext cx="1486160" cy="22864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4293" name="直接连接符 54292"/>
          <p:cNvSpPr/>
          <p:nvPr/>
        </p:nvSpPr>
        <p:spPr>
          <a:xfrm flipH="1" flipV="1">
            <a:off x="2571400" y="3200960"/>
            <a:ext cx="171480" cy="11432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4294" name="直接连接符 54293"/>
          <p:cNvSpPr/>
          <p:nvPr/>
        </p:nvSpPr>
        <p:spPr>
          <a:xfrm flipH="1">
            <a:off x="2514240" y="4172680"/>
            <a:ext cx="971720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4295" name="文本框 54294"/>
          <p:cNvSpPr txBox="1"/>
          <p:nvPr/>
        </p:nvSpPr>
        <p:spPr>
          <a:xfrm>
            <a:off x="2514240" y="4115520"/>
            <a:ext cx="1612388" cy="553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/>
            <a:r>
              <a:rPr lang="en-US" altLang="zh-CN" sz="1500" b="1">
                <a:latin typeface="Arial" panose="020B0604020202020204" pitchFamily="34" charset="0"/>
              </a:rPr>
              <a:t>Coaxial </a:t>
            </a:r>
            <a:endParaRPr lang="en-US" altLang="zh-CN" sz="1500" b="1"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500" b="1">
                <a:latin typeface="Arial" panose="020B0604020202020204" pitchFamily="34" charset="0"/>
              </a:rPr>
              <a:t>Cable</a:t>
            </a:r>
            <a:endParaRPr lang="en-US" altLang="zh-CN" sz="100">
              <a:latin typeface="Arial" panose="020B0604020202020204" pitchFamily="34" charset="0"/>
            </a:endParaRPr>
          </a:p>
        </p:txBody>
      </p:sp>
      <p:sp>
        <p:nvSpPr>
          <p:cNvPr id="54296" name="椭圆形标注 54295"/>
          <p:cNvSpPr/>
          <p:nvPr/>
        </p:nvSpPr>
        <p:spPr>
          <a:xfrm>
            <a:off x="2571400" y="1543320"/>
            <a:ext cx="1829120" cy="1371840"/>
          </a:xfrm>
          <a:prstGeom prst="wedgeEllipseCallout">
            <a:avLst>
              <a:gd name="adj1" fmla="val -59634"/>
              <a:gd name="adj2" fmla="val -51477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 eaLnBrk="0" hangingPunct="0"/>
            <a:endParaRPr lang="en-GB" altLang="x-none" sz="100">
              <a:latin typeface="Arial" panose="020B0604020202020204" pitchFamily="34" charset="0"/>
            </a:endParaRPr>
          </a:p>
        </p:txBody>
      </p:sp>
      <p:graphicFrame>
        <p:nvGraphicFramePr>
          <p:cNvPr id="54297" name="对象 54296"/>
          <p:cNvGraphicFramePr/>
          <p:nvPr/>
        </p:nvGraphicFramePr>
        <p:xfrm>
          <a:off x="3314480" y="1657640"/>
          <a:ext cx="710928" cy="55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9" imgW="2785745" imgH="2171700" progId="Visio.Drawing.5">
                  <p:embed/>
                </p:oleObj>
              </mc:Choice>
              <mc:Fallback>
                <p:oleObj name="" r:id="rId9" imgW="2785745" imgH="2171700" progId="Visio.Drawing.5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14480" y="1657640"/>
                        <a:ext cx="710928" cy="553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298" name="图片 54297" descr="tv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4360" y="2229240"/>
            <a:ext cx="685920" cy="548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99" name="直接连接符 54298"/>
          <p:cNvSpPr/>
          <p:nvPr/>
        </p:nvSpPr>
        <p:spPr>
          <a:xfrm flipH="1" flipV="1">
            <a:off x="3600280" y="2629360"/>
            <a:ext cx="400120" cy="11432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4300" name="直接连接符 54299"/>
          <p:cNvSpPr/>
          <p:nvPr/>
        </p:nvSpPr>
        <p:spPr>
          <a:xfrm flipH="1" flipV="1">
            <a:off x="3771760" y="2114920"/>
            <a:ext cx="228640" cy="62876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4301" name="文本框 54300"/>
          <p:cNvSpPr txBox="1"/>
          <p:nvPr/>
        </p:nvSpPr>
        <p:spPr>
          <a:xfrm>
            <a:off x="2685720" y="2057760"/>
            <a:ext cx="514440" cy="321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/>
            <a:r>
              <a:rPr lang="en-US" altLang="zh-CN" sz="1500" b="1">
                <a:latin typeface="Arial" panose="020B0604020202020204" pitchFamily="34" charset="0"/>
              </a:rPr>
              <a:t>TV</a:t>
            </a:r>
            <a:endParaRPr lang="en-US" altLang="zh-CN" sz="100">
              <a:latin typeface="Arial" panose="020B0604020202020204" pitchFamily="34" charset="0"/>
            </a:endParaRPr>
          </a:p>
        </p:txBody>
      </p:sp>
      <p:sp>
        <p:nvSpPr>
          <p:cNvPr id="54302" name="文本框 54301"/>
          <p:cNvSpPr txBox="1"/>
          <p:nvPr/>
        </p:nvSpPr>
        <p:spPr>
          <a:xfrm>
            <a:off x="2971520" y="1657640"/>
            <a:ext cx="514440" cy="321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/>
            <a:r>
              <a:rPr lang="en-US" altLang="zh-CN" sz="1500" b="1">
                <a:latin typeface="Arial" panose="020B0604020202020204" pitchFamily="34" charset="0"/>
              </a:rPr>
              <a:t>PC</a:t>
            </a:r>
            <a:endParaRPr lang="en-US" altLang="zh-CN" sz="100">
              <a:latin typeface="Arial" panose="020B0604020202020204" pitchFamily="34" charset="0"/>
            </a:endParaRPr>
          </a:p>
        </p:txBody>
      </p:sp>
      <p:sp>
        <p:nvSpPr>
          <p:cNvPr id="54303" name="文本框 54302"/>
          <p:cNvSpPr txBox="1"/>
          <p:nvPr/>
        </p:nvSpPr>
        <p:spPr>
          <a:xfrm>
            <a:off x="4457680" y="3715400"/>
            <a:ext cx="914560" cy="553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/>
            <a:r>
              <a:rPr lang="en-US" altLang="zh-CN" sz="1500" b="1">
                <a:latin typeface="Arial" panose="020B0604020202020204" pitchFamily="34" charset="0"/>
              </a:rPr>
              <a:t>Cable Drop</a:t>
            </a:r>
            <a:endParaRPr lang="en-US" altLang="zh-CN" sz="100">
              <a:latin typeface="Arial" panose="020B0604020202020204" pitchFamily="34" charset="0"/>
            </a:endParaRPr>
          </a:p>
        </p:txBody>
      </p:sp>
      <p:sp>
        <p:nvSpPr>
          <p:cNvPr id="54304" name="等腰三角形 54303"/>
          <p:cNvSpPr/>
          <p:nvPr/>
        </p:nvSpPr>
        <p:spPr>
          <a:xfrm rot="1506965">
            <a:off x="6686920" y="2972320"/>
            <a:ext cx="171480" cy="171480"/>
          </a:xfrm>
          <a:prstGeom prst="triangle">
            <a:avLst>
              <a:gd name="adj" fmla="val 0"/>
            </a:avLst>
          </a:prstGeom>
          <a:solidFill>
            <a:schemeClr val="fol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54305" name="椭圆 54304"/>
          <p:cNvSpPr/>
          <p:nvPr/>
        </p:nvSpPr>
        <p:spPr>
          <a:xfrm>
            <a:off x="6515440" y="2743680"/>
            <a:ext cx="342960" cy="228640"/>
          </a:xfrm>
          <a:prstGeom prst="ellipse">
            <a:avLst/>
          </a:prstGeom>
          <a:solidFill>
            <a:schemeClr val="folHlink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54306" name="任意多边形 54305"/>
          <p:cNvSpPr/>
          <p:nvPr/>
        </p:nvSpPr>
        <p:spPr>
          <a:xfrm>
            <a:off x="6629760" y="2743680"/>
            <a:ext cx="114320" cy="114320"/>
          </a:xfrm>
          <a:custGeom>
            <a:avLst/>
            <a:gdLst/>
            <a:ahLst/>
            <a:cxnLst/>
            <a:pathLst>
              <a:path w="96" h="96">
                <a:moveTo>
                  <a:pt x="0" y="96"/>
                </a:moveTo>
                <a:lnTo>
                  <a:pt x="0" y="0"/>
                </a:lnTo>
                <a:lnTo>
                  <a:pt x="96" y="96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pic>
        <p:nvPicPr>
          <p:cNvPr id="55304" name="图片 55303" descr="cablemodem"/>
          <p:cNvPicPr>
            <a:picLocks noChangeAspect="1"/>
          </p:cNvPicPr>
          <p:nvPr/>
        </p:nvPicPr>
        <p:blipFill>
          <a:blip r:embed="rId1">
            <a:lum bright="6000"/>
          </a:blip>
          <a:stretch>
            <a:fillRect/>
          </a:stretch>
        </p:blipFill>
        <p:spPr>
          <a:xfrm>
            <a:off x="1714000" y="3029480"/>
            <a:ext cx="2515040" cy="97291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305" name="图片 55304" descr="cablemodem-back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5029280" y="3029480"/>
            <a:ext cx="2457880" cy="1843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306" name="圆角矩形标注 55305"/>
          <p:cNvSpPr/>
          <p:nvPr/>
        </p:nvSpPr>
        <p:spPr>
          <a:xfrm>
            <a:off x="6801240" y="2515040"/>
            <a:ext cx="1086040" cy="914560"/>
          </a:xfrm>
          <a:prstGeom prst="wedgeRoundRectCallout">
            <a:avLst>
              <a:gd name="adj1" fmla="val -986"/>
              <a:gd name="adj2" fmla="val 118361"/>
              <a:gd name="adj3" fmla="val 16667"/>
            </a:avLst>
          </a:prstGeom>
          <a:solidFill>
            <a:srgbClr val="FFFF00"/>
          </a:solidFill>
          <a:ln w="9525">
            <a:noFill/>
          </a:ln>
        </p:spPr>
        <p:txBody>
          <a:bodyPr wrap="none" anchor="ctr"/>
          <a:p>
            <a:pPr algn="ctr" eaLnBrk="0" hangingPunct="0"/>
            <a:r>
              <a:rPr lang="en-US" altLang="zh-CN" sz="100" b="1">
                <a:solidFill>
                  <a:srgbClr val="FF0000"/>
                </a:solidFill>
              </a:rPr>
              <a:t>Ethernet</a:t>
            </a:r>
            <a:endParaRPr lang="en-US" altLang="zh-CN" sz="100" b="1">
              <a:solidFill>
                <a:srgbClr val="FF0000"/>
              </a:solidFill>
            </a:endParaRPr>
          </a:p>
          <a:p>
            <a:pPr algn="ctr" eaLnBrk="0" hangingPunct="0"/>
            <a:r>
              <a:rPr lang="en-US" altLang="zh-CN" sz="100" b="1">
                <a:solidFill>
                  <a:srgbClr val="FF0000"/>
                </a:solidFill>
              </a:rPr>
              <a:t>link to PC</a:t>
            </a:r>
            <a:endParaRPr lang="en-US" altLang="zh-CN" sz="100" b="1">
              <a:solidFill>
                <a:srgbClr val="FF0000"/>
              </a:solidFill>
            </a:endParaRPr>
          </a:p>
        </p:txBody>
      </p:sp>
      <p:sp>
        <p:nvSpPr>
          <p:cNvPr id="55307" name="圆角矩形标注 55306"/>
          <p:cNvSpPr/>
          <p:nvPr/>
        </p:nvSpPr>
        <p:spPr>
          <a:xfrm>
            <a:off x="3886080" y="4172680"/>
            <a:ext cx="1371840" cy="743080"/>
          </a:xfrm>
          <a:prstGeom prst="wedgeRoundRectCallout">
            <a:avLst>
              <a:gd name="adj1" fmla="val 168838"/>
              <a:gd name="adj2" fmla="val -16667"/>
              <a:gd name="adj3" fmla="val 16667"/>
            </a:avLst>
          </a:prstGeom>
          <a:solidFill>
            <a:srgbClr val="FFFF00"/>
          </a:solidFill>
          <a:ln w="9525">
            <a:noFill/>
          </a:ln>
        </p:spPr>
        <p:txBody>
          <a:bodyPr wrap="none" anchor="ctr"/>
          <a:p>
            <a:pPr algn="ctr" eaLnBrk="0" hangingPunct="0"/>
            <a:r>
              <a:rPr lang="en-US" altLang="zh-CN" sz="1500" b="1">
                <a:solidFill>
                  <a:srgbClr val="FF0000"/>
                </a:solidFill>
              </a:rPr>
              <a:t>Coaxial link </a:t>
            </a:r>
            <a:endParaRPr lang="en-US" altLang="zh-CN" sz="1500" b="1">
              <a:solidFill>
                <a:srgbClr val="FF0000"/>
              </a:solidFill>
            </a:endParaRPr>
          </a:p>
          <a:p>
            <a:pPr algn="ctr" eaLnBrk="0" hangingPunct="0"/>
            <a:r>
              <a:rPr lang="en-US" altLang="zh-CN" sz="1500" b="1">
                <a:solidFill>
                  <a:srgbClr val="FF0000"/>
                </a:solidFill>
              </a:rPr>
              <a:t>from cable TV </a:t>
            </a:r>
            <a:endParaRPr lang="en-US" altLang="zh-CN" sz="1500" b="1">
              <a:solidFill>
                <a:srgbClr val="FF0000"/>
              </a:solidFill>
            </a:endParaRPr>
          </a:p>
          <a:p>
            <a:pPr algn="ctr" eaLnBrk="0" hangingPunct="0"/>
            <a:r>
              <a:rPr lang="en-US" altLang="zh-CN" sz="1500" b="1">
                <a:solidFill>
                  <a:srgbClr val="FF0000"/>
                </a:solidFill>
              </a:rPr>
              <a:t>socket</a:t>
            </a:r>
            <a:endParaRPr lang="en-US" altLang="zh-CN" sz="100" b="1">
              <a:solidFill>
                <a:srgbClr val="FF0000"/>
              </a:solidFill>
            </a:endParaRPr>
          </a:p>
        </p:txBody>
      </p:sp>
      <p:sp>
        <p:nvSpPr>
          <p:cNvPr id="55308" name="矩形 55307"/>
          <p:cNvSpPr/>
          <p:nvPr/>
        </p:nvSpPr>
        <p:spPr>
          <a:xfrm>
            <a:off x="1371040" y="3944040"/>
            <a:ext cx="2743680" cy="45728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3600" b="1" u="none" kern="12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altLang="zh-CN" sz="1350">
                <a:solidFill>
                  <a:srgbClr val="FF3300"/>
                </a:solidFill>
              </a:rPr>
              <a:t>Teryon Cable Modem</a:t>
            </a:r>
            <a:endParaRPr lang="en-US" altLang="zh-CN" sz="2700">
              <a:solidFill>
                <a:srgbClr val="FF3300"/>
              </a:solidFill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47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z="18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2</a:t>
            </a:r>
            <a:endParaRPr lang="en-US" sz="180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4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8420" y="553085"/>
            <a:ext cx="6487795" cy="438785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Microsoft YaHei" panose="020B0503020204020204" charset="-122"/>
                <a:ea typeface="Microsoft YaHei" panose="020B0503020204020204" charset="-122"/>
              </a:rPr>
              <a:t>Forms </a:t>
            </a:r>
            <a:r>
              <a:rPr sz="2800" spc="-5" dirty="0">
                <a:latin typeface="Microsoft YaHei" panose="020B0503020204020204" charset="-122"/>
                <a:ea typeface="Microsoft YaHei" panose="020B0503020204020204" charset="-122"/>
              </a:rPr>
              <a:t>of </a:t>
            </a:r>
            <a:r>
              <a:rPr sz="2800" spc="-10" dirty="0">
                <a:latin typeface="Microsoft YaHei" panose="020B0503020204020204" charset="-122"/>
                <a:ea typeface="Microsoft YaHei" panose="020B0503020204020204" charset="-122"/>
              </a:rPr>
              <a:t>Digital</a:t>
            </a:r>
            <a:r>
              <a:rPr sz="2800" spc="-65" dirty="0">
                <a:latin typeface="Microsoft YaHei" panose="020B0503020204020204" charset="-122"/>
                <a:ea typeface="Microsoft YaHei" panose="020B0503020204020204" charset="-122"/>
              </a:rPr>
              <a:t> </a:t>
            </a:r>
            <a:r>
              <a:rPr sz="2800" spc="-10" dirty="0">
                <a:latin typeface="Microsoft YaHei" panose="020B0503020204020204" charset="-122"/>
                <a:ea typeface="Microsoft YaHei" panose="020B0503020204020204" charset="-122"/>
              </a:rPr>
              <a:t>Modulation</a:t>
            </a:r>
            <a:endParaRPr sz="2800" spc="-10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09345" y="1233173"/>
            <a:ext cx="4873059" cy="3429423"/>
            <a:chOff x="1761591" y="1863231"/>
            <a:chExt cx="7362825" cy="5181600"/>
          </a:xfrm>
        </p:grpSpPr>
        <p:sp>
          <p:nvSpPr>
            <p:cNvPr id="5" name="object 5"/>
            <p:cNvSpPr/>
            <p:nvPr/>
          </p:nvSpPr>
          <p:spPr>
            <a:xfrm>
              <a:off x="2809798" y="1863231"/>
              <a:ext cx="6314439" cy="518160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6" name="object 6"/>
            <p:cNvSpPr/>
            <p:nvPr/>
          </p:nvSpPr>
          <p:spPr>
            <a:xfrm>
              <a:off x="1761591" y="2204161"/>
              <a:ext cx="1449705" cy="361315"/>
            </a:xfrm>
            <a:custGeom>
              <a:avLst/>
              <a:gdLst/>
              <a:ahLst/>
              <a:cxnLst/>
              <a:rect l="l" t="t" r="r" b="b"/>
              <a:pathLst>
                <a:path w="1449705" h="361314">
                  <a:moveTo>
                    <a:pt x="1449247" y="0"/>
                  </a:moveTo>
                  <a:lnTo>
                    <a:pt x="0" y="0"/>
                  </a:lnTo>
                  <a:lnTo>
                    <a:pt x="0" y="361124"/>
                  </a:lnTo>
                  <a:lnTo>
                    <a:pt x="1449247" y="361124"/>
                  </a:lnTo>
                  <a:lnTo>
                    <a:pt x="1449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473327" y="1479863"/>
            <a:ext cx="836762" cy="181610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25" b="1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Input</a:t>
            </a:r>
            <a:r>
              <a:rPr sz="1125" b="1" spc="-50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25" b="1" spc="-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Signal</a:t>
            </a:r>
            <a:endParaRPr sz="11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44759" y="2305581"/>
            <a:ext cx="1723958" cy="413128"/>
          </a:xfrm>
          <a:custGeom>
            <a:avLst/>
            <a:gdLst/>
            <a:ahLst/>
            <a:cxnLst/>
            <a:rect l="l" t="t" r="r" b="b"/>
            <a:pathLst>
              <a:path w="2604770" h="624204">
                <a:moveTo>
                  <a:pt x="2604477" y="0"/>
                </a:moveTo>
                <a:lnTo>
                  <a:pt x="0" y="0"/>
                </a:lnTo>
                <a:lnTo>
                  <a:pt x="0" y="623760"/>
                </a:lnTo>
                <a:lnTo>
                  <a:pt x="2604477" y="623760"/>
                </a:lnTo>
                <a:lnTo>
                  <a:pt x="26044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" name="object 9"/>
          <p:cNvSpPr txBox="1"/>
          <p:nvPr/>
        </p:nvSpPr>
        <p:spPr>
          <a:xfrm>
            <a:off x="1715452" y="2326637"/>
            <a:ext cx="1593253" cy="529590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12700">
              <a:lnSpc>
                <a:spcPts val="2035"/>
              </a:lnSpc>
              <a:spcBef>
                <a:spcPts val="100"/>
              </a:spcBef>
            </a:pPr>
            <a:r>
              <a:rPr sz="1125" b="1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Amplitude Shift</a:t>
            </a:r>
            <a:r>
              <a:rPr sz="1125" b="1" spc="-60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25" b="1" spc="-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Keying</a:t>
            </a:r>
            <a:endParaRPr sz="1125">
              <a:latin typeface="Arial" panose="020B0604020202020204"/>
              <a:cs typeface="Arial" panose="020B0604020202020204"/>
            </a:endParaRPr>
          </a:p>
          <a:p>
            <a:pPr marR="5080" algn="r">
              <a:lnSpc>
                <a:spcPts val="2035"/>
              </a:lnSpc>
            </a:pPr>
            <a:r>
              <a:rPr sz="1125" b="1" spc="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1125" b="1" spc="-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ASK</a:t>
            </a:r>
            <a:r>
              <a:rPr sz="1125" b="1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1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20357" y="3152354"/>
            <a:ext cx="1748333" cy="413128"/>
          </a:xfrm>
          <a:custGeom>
            <a:avLst/>
            <a:gdLst/>
            <a:ahLst/>
            <a:cxnLst/>
            <a:rect l="l" t="t" r="r" b="b"/>
            <a:pathLst>
              <a:path w="2641600" h="624204">
                <a:moveTo>
                  <a:pt x="2641346" y="0"/>
                </a:moveTo>
                <a:lnTo>
                  <a:pt x="0" y="0"/>
                </a:lnTo>
                <a:lnTo>
                  <a:pt x="0" y="623760"/>
                </a:lnTo>
                <a:lnTo>
                  <a:pt x="2641346" y="623760"/>
                </a:lnTo>
                <a:lnTo>
                  <a:pt x="26413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" name="object 11"/>
          <p:cNvSpPr txBox="1"/>
          <p:nvPr/>
        </p:nvSpPr>
        <p:spPr>
          <a:xfrm>
            <a:off x="1693288" y="3173401"/>
            <a:ext cx="1615527" cy="529590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12700">
              <a:lnSpc>
                <a:spcPts val="2035"/>
              </a:lnSpc>
              <a:spcBef>
                <a:spcPts val="100"/>
              </a:spcBef>
            </a:pPr>
            <a:r>
              <a:rPr sz="1125" b="1" spc="-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Frequency </a:t>
            </a:r>
            <a:r>
              <a:rPr sz="1125" b="1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Shift</a:t>
            </a:r>
            <a:r>
              <a:rPr sz="1125" b="1" spc="-60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25" b="1" spc="-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Keying</a:t>
            </a:r>
            <a:endParaRPr sz="1125">
              <a:latin typeface="Arial" panose="020B0604020202020204"/>
              <a:cs typeface="Arial" panose="020B0604020202020204"/>
            </a:endParaRPr>
          </a:p>
          <a:p>
            <a:pPr marR="5080" algn="r">
              <a:lnSpc>
                <a:spcPts val="2035"/>
              </a:lnSpc>
            </a:pPr>
            <a:r>
              <a:rPr sz="1125" b="1" spc="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1125" b="1" spc="-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FSK</a:t>
            </a:r>
            <a:r>
              <a:rPr sz="1125" b="1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1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26121" y="3999126"/>
            <a:ext cx="1442795" cy="413128"/>
          </a:xfrm>
          <a:custGeom>
            <a:avLst/>
            <a:gdLst/>
            <a:ahLst/>
            <a:cxnLst/>
            <a:rect l="l" t="t" r="r" b="b"/>
            <a:pathLst>
              <a:path w="2179955" h="624204">
                <a:moveTo>
                  <a:pt x="2179358" y="0"/>
                </a:moveTo>
                <a:lnTo>
                  <a:pt x="0" y="0"/>
                </a:lnTo>
                <a:lnTo>
                  <a:pt x="0" y="623760"/>
                </a:lnTo>
                <a:lnTo>
                  <a:pt x="2179358" y="623760"/>
                </a:lnTo>
                <a:lnTo>
                  <a:pt x="21793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3" name="object 13"/>
          <p:cNvSpPr txBox="1"/>
          <p:nvPr/>
        </p:nvSpPr>
        <p:spPr>
          <a:xfrm>
            <a:off x="1995695" y="4020175"/>
            <a:ext cx="1313351" cy="529590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12700">
              <a:lnSpc>
                <a:spcPts val="2035"/>
              </a:lnSpc>
              <a:spcBef>
                <a:spcPts val="100"/>
              </a:spcBef>
            </a:pPr>
            <a:r>
              <a:rPr sz="1125" b="1" spc="-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Phase </a:t>
            </a:r>
            <a:r>
              <a:rPr sz="1125" b="1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Shift</a:t>
            </a:r>
            <a:r>
              <a:rPr sz="1125" b="1" spc="-60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25" b="1" spc="-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Keying</a:t>
            </a:r>
            <a:endParaRPr sz="1125">
              <a:latin typeface="Arial" panose="020B0604020202020204"/>
              <a:cs typeface="Arial" panose="020B0604020202020204"/>
            </a:endParaRPr>
          </a:p>
          <a:p>
            <a:pPr marR="5080" algn="r">
              <a:lnSpc>
                <a:spcPts val="2035"/>
              </a:lnSpc>
            </a:pPr>
            <a:r>
              <a:rPr sz="1125" b="1" spc="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1125" b="1" spc="-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PSK</a:t>
            </a:r>
            <a:r>
              <a:rPr sz="1125" b="1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1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6553200" y="4792965"/>
            <a:ext cx="2133600" cy="224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50"/>
              </a:lnSpc>
            </a:pPr>
            <a:fld id="{81D60167-4931-47E6-BA6A-407CBD079E47}" type="slidenum">
              <a:rPr sz="595" dirty="0"/>
            </a:fld>
            <a:endParaRPr sz="59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32535" y="563245"/>
            <a:ext cx="6348095" cy="438785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Microsoft YaHei" panose="020B0503020204020204" charset="-122"/>
                <a:ea typeface="Microsoft YaHei" panose="020B0503020204020204" charset="-122"/>
              </a:rPr>
              <a:t>Why Different</a:t>
            </a:r>
            <a:r>
              <a:rPr sz="2800" spc="-55" dirty="0">
                <a:latin typeface="Microsoft YaHei" panose="020B0503020204020204" charset="-122"/>
                <a:ea typeface="Microsoft YaHei" panose="020B0503020204020204" charset="-122"/>
              </a:rPr>
              <a:t> Modulation </a:t>
            </a:r>
            <a:r>
              <a:rPr sz="2800" spc="-10" dirty="0">
                <a:latin typeface="Microsoft YaHei" panose="020B0503020204020204" charset="-122"/>
                <a:ea typeface="Microsoft YaHei" panose="020B0503020204020204" charset="-122"/>
              </a:rPr>
              <a:t>Schemes?</a:t>
            </a:r>
            <a:endParaRPr sz="2800" spc="-10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553200" y="4792965"/>
            <a:ext cx="2133600" cy="224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50"/>
              </a:lnSpc>
            </a:pPr>
            <a:fld id="{81D60167-4931-47E6-BA6A-407CBD079E47}" type="slidenum">
              <a:rPr sz="595" dirty="0"/>
            </a:fld>
            <a:endParaRPr sz="595" dirty="0"/>
          </a:p>
        </p:txBody>
      </p:sp>
      <p:sp>
        <p:nvSpPr>
          <p:cNvPr id="4" name="object 4"/>
          <p:cNvSpPr txBox="1"/>
          <p:nvPr/>
        </p:nvSpPr>
        <p:spPr>
          <a:xfrm>
            <a:off x="1830142" y="1246245"/>
            <a:ext cx="5237015" cy="3486785"/>
          </a:xfrm>
          <a:prstGeom prst="rect">
            <a:avLst/>
          </a:prstGeom>
        </p:spPr>
        <p:txBody>
          <a:bodyPr vert="horz" wrap="square" lIns="0" tIns="9665" rIns="0" bIns="0" rtlCol="0">
            <a:spAutoFit/>
          </a:bodyPr>
          <a:lstStyle/>
          <a:p>
            <a:pPr marL="377825" indent="-365125">
              <a:lnSpc>
                <a:spcPct val="100000"/>
              </a:lnSpc>
              <a:spcBef>
                <a:spcPts val="115"/>
              </a:spcBef>
              <a:buClr>
                <a:srgbClr val="333399"/>
              </a:buClr>
              <a:buSzPct val="49000"/>
              <a:buChar char="●"/>
              <a:tabLst>
                <a:tab pos="377190" algn="l"/>
                <a:tab pos="377825" algn="l"/>
              </a:tabLst>
            </a:pPr>
            <a:r>
              <a:rPr sz="169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Properties of channel </a:t>
            </a:r>
            <a:r>
              <a:rPr sz="169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and </a:t>
            </a:r>
            <a:r>
              <a:rPr sz="169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desired</a:t>
            </a:r>
            <a:r>
              <a:rPr sz="1690" spc="-5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9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application</a:t>
            </a:r>
            <a:endParaRPr sz="1690">
              <a:latin typeface="Arial" panose="020B0604020202020204"/>
              <a:cs typeface="Arial" panose="020B0604020202020204"/>
            </a:endParaRPr>
          </a:p>
          <a:p>
            <a:pPr marL="803275" lvl="1" indent="-304800">
              <a:lnSpc>
                <a:spcPct val="100000"/>
              </a:lnSpc>
              <a:spcBef>
                <a:spcPts val="55"/>
              </a:spcBef>
              <a:buClr>
                <a:srgbClr val="333399"/>
              </a:buClr>
              <a:buSzPct val="50000"/>
              <a:buFont typeface="IPAexGothic"/>
              <a:buChar char="◆"/>
              <a:tabLst>
                <a:tab pos="803275" algn="l"/>
                <a:tab pos="803910" algn="l"/>
              </a:tabLst>
            </a:pPr>
            <a:r>
              <a:rPr sz="1390" spc="2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AM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vs </a:t>
            </a:r>
            <a:r>
              <a:rPr sz="1390" spc="2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FM </a:t>
            </a:r>
            <a:r>
              <a:rPr sz="139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analog</a:t>
            </a:r>
            <a:r>
              <a:rPr sz="1390" spc="-8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radio</a:t>
            </a:r>
            <a:endParaRPr sz="1390">
              <a:latin typeface="Arial" panose="020B0604020202020204"/>
              <a:cs typeface="Arial" panose="020B0604020202020204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333399"/>
              </a:buClr>
              <a:buFont typeface="IPAexGothic"/>
              <a:buChar char="◆"/>
            </a:pPr>
            <a:endParaRPr sz="1755">
              <a:latin typeface="Arial" panose="020B0604020202020204"/>
              <a:cs typeface="Arial" panose="020B0604020202020204"/>
            </a:endParaRPr>
          </a:p>
          <a:p>
            <a:pPr marL="377825" indent="-365125">
              <a:lnSpc>
                <a:spcPct val="100000"/>
              </a:lnSpc>
              <a:spcBef>
                <a:spcPts val="5"/>
              </a:spcBef>
              <a:buClr>
                <a:srgbClr val="333399"/>
              </a:buClr>
              <a:buSzPct val="49000"/>
              <a:buChar char="●"/>
              <a:tabLst>
                <a:tab pos="377190" algn="l"/>
                <a:tab pos="377825" algn="l"/>
              </a:tabLst>
            </a:pPr>
            <a:r>
              <a:rPr sz="169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Efficiency</a:t>
            </a:r>
            <a:endParaRPr sz="1690">
              <a:latin typeface="Arial" panose="020B0604020202020204"/>
              <a:cs typeface="Arial" panose="020B0604020202020204"/>
            </a:endParaRPr>
          </a:p>
          <a:p>
            <a:pPr marL="803275" marR="176530" lvl="1" indent="-304800">
              <a:lnSpc>
                <a:spcPts val="2070"/>
              </a:lnSpc>
              <a:spcBef>
                <a:spcPts val="465"/>
              </a:spcBef>
              <a:buClr>
                <a:srgbClr val="333399"/>
              </a:buClr>
              <a:buSzPct val="50000"/>
              <a:buFont typeface="IPAexGothic"/>
              <a:buChar char="◆"/>
              <a:tabLst>
                <a:tab pos="803275" algn="l"/>
                <a:tab pos="803910" algn="l"/>
              </a:tabLst>
            </a:pPr>
            <a:r>
              <a:rPr sz="1390" spc="1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Some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modulations can encode </a:t>
            </a:r>
            <a:r>
              <a:rPr sz="1390" spc="1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many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bits </a:t>
            </a:r>
            <a:r>
              <a:rPr sz="139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each symbol  (subject </a:t>
            </a:r>
            <a:r>
              <a:rPr sz="139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1390" spc="1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Shannon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limit </a:t>
            </a:r>
            <a:r>
              <a:rPr sz="1390" spc="1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–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more </a:t>
            </a:r>
            <a:r>
              <a:rPr sz="1390" spc="1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on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this next</a:t>
            </a:r>
            <a:r>
              <a:rPr sz="1390" spc="-12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class)</a:t>
            </a:r>
            <a:endParaRPr sz="1390">
              <a:latin typeface="Arial" panose="020B0604020202020204"/>
              <a:cs typeface="Arial" panose="020B0604020202020204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333399"/>
              </a:buClr>
              <a:buFont typeface="IPAexGothic"/>
              <a:buChar char="◆"/>
            </a:pPr>
            <a:endParaRPr sz="1755">
              <a:latin typeface="Arial" panose="020B0604020202020204"/>
              <a:cs typeface="Arial" panose="020B0604020202020204"/>
            </a:endParaRPr>
          </a:p>
          <a:p>
            <a:pPr marL="377825" indent="-365125">
              <a:lnSpc>
                <a:spcPct val="100000"/>
              </a:lnSpc>
              <a:buClr>
                <a:srgbClr val="333399"/>
              </a:buClr>
              <a:buSzPct val="49000"/>
              <a:buChar char="●"/>
              <a:tabLst>
                <a:tab pos="377190" algn="l"/>
                <a:tab pos="377825" algn="l"/>
              </a:tabLst>
            </a:pPr>
            <a:r>
              <a:rPr sz="169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Aiding with error</a:t>
            </a:r>
            <a:r>
              <a:rPr sz="1690" spc="-3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9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detection</a:t>
            </a:r>
            <a:endParaRPr sz="1690">
              <a:latin typeface="Arial" panose="020B0604020202020204"/>
              <a:cs typeface="Arial" panose="020B0604020202020204"/>
            </a:endParaRPr>
          </a:p>
          <a:p>
            <a:pPr marL="803275" marR="5080" lvl="1" indent="-304800">
              <a:lnSpc>
                <a:spcPts val="2070"/>
              </a:lnSpc>
              <a:spcBef>
                <a:spcPts val="465"/>
              </a:spcBef>
              <a:buClr>
                <a:srgbClr val="333399"/>
              </a:buClr>
              <a:buSzPct val="50000"/>
              <a:buFont typeface="IPAexGothic"/>
              <a:buChar char="◆"/>
              <a:tabLst>
                <a:tab pos="803275" algn="l"/>
                <a:tab pos="803910" algn="l"/>
              </a:tabLst>
            </a:pP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Dependency between </a:t>
            </a:r>
            <a:r>
              <a:rPr sz="1390" spc="1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symbols…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can </a:t>
            </a:r>
            <a:r>
              <a:rPr sz="139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tell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if </a:t>
            </a:r>
            <a:r>
              <a:rPr sz="1390" spc="1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symbol wasn’t  decoded</a:t>
            </a:r>
            <a:r>
              <a:rPr sz="1390" spc="-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9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correctly</a:t>
            </a:r>
            <a:endParaRPr sz="1390">
              <a:latin typeface="Arial" panose="020B0604020202020204"/>
              <a:cs typeface="Arial" panose="020B0604020202020204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333399"/>
              </a:buClr>
              <a:buFont typeface="IPAexGothic"/>
              <a:buChar char="◆"/>
            </a:pPr>
            <a:endParaRPr sz="1455">
              <a:latin typeface="Arial" panose="020B0604020202020204"/>
              <a:cs typeface="Arial" panose="020B0604020202020204"/>
            </a:endParaRPr>
          </a:p>
          <a:p>
            <a:pPr marL="377825" indent="-365125">
              <a:lnSpc>
                <a:spcPct val="100000"/>
              </a:lnSpc>
              <a:buClr>
                <a:srgbClr val="333399"/>
              </a:buClr>
              <a:buSzPct val="49000"/>
              <a:buChar char="●"/>
              <a:tabLst>
                <a:tab pos="377190" algn="l"/>
                <a:tab pos="377825" algn="l"/>
              </a:tabLst>
            </a:pPr>
            <a:r>
              <a:rPr sz="169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Transmitter/receiver</a:t>
            </a:r>
            <a:r>
              <a:rPr sz="1690" spc="-1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9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Complexity</a:t>
            </a:r>
            <a:endParaRPr sz="169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6083" y="563559"/>
            <a:ext cx="1660076" cy="438785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Microsoft YaHei" panose="020B0503020204020204" charset="-122"/>
                <a:ea typeface="Microsoft YaHei" panose="020B0503020204020204" charset="-122"/>
              </a:rPr>
              <a:t>S</a:t>
            </a:r>
            <a:r>
              <a:rPr sz="2800" spc="-5" dirty="0">
                <a:latin typeface="Microsoft YaHei" panose="020B0503020204020204" charset="-122"/>
                <a:ea typeface="Microsoft YaHei" panose="020B0503020204020204" charset="-122"/>
              </a:rPr>
              <a:t>a</a:t>
            </a:r>
            <a:r>
              <a:rPr sz="2800" spc="-20" dirty="0">
                <a:latin typeface="Microsoft YaHei" panose="020B0503020204020204" charset="-122"/>
                <a:ea typeface="Microsoft YaHei" panose="020B0503020204020204" charset="-122"/>
              </a:rPr>
              <a:t>m</a:t>
            </a:r>
            <a:r>
              <a:rPr sz="2800" spc="-5" dirty="0">
                <a:latin typeface="Microsoft YaHei" panose="020B0503020204020204" charset="-122"/>
                <a:ea typeface="Microsoft YaHei" panose="020B0503020204020204" charset="-122"/>
              </a:rPr>
              <a:t>p</a:t>
            </a:r>
            <a:r>
              <a:rPr sz="2800" spc="-10" dirty="0">
                <a:latin typeface="Microsoft YaHei" panose="020B0503020204020204" charset="-122"/>
                <a:ea typeface="Microsoft YaHei" panose="020B0503020204020204" charset="-122"/>
              </a:rPr>
              <a:t>li</a:t>
            </a:r>
            <a:r>
              <a:rPr sz="2800" spc="-5" dirty="0">
                <a:latin typeface="Microsoft YaHei" panose="020B0503020204020204" charset="-122"/>
                <a:ea typeface="Microsoft YaHei" panose="020B0503020204020204" charset="-122"/>
              </a:rPr>
              <a:t>n</a:t>
            </a:r>
            <a:r>
              <a:rPr sz="2800" dirty="0">
                <a:latin typeface="Microsoft YaHei" panose="020B0503020204020204" charset="-122"/>
                <a:ea typeface="Microsoft YaHei" panose="020B0503020204020204" charset="-122"/>
              </a:rPr>
              <a:t>g</a:t>
            </a:r>
            <a:endParaRPr sz="2800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0142" y="1299502"/>
            <a:ext cx="4283417" cy="528320"/>
          </a:xfrm>
          <a:prstGeom prst="rect">
            <a:avLst/>
          </a:prstGeom>
        </p:spPr>
        <p:txBody>
          <a:bodyPr vert="horz" wrap="square" lIns="0" tIns="9665" rIns="0" bIns="0" rtlCol="0">
            <a:spAutoFit/>
          </a:bodyPr>
          <a:lstStyle/>
          <a:p>
            <a:pPr marL="377825" indent="-365125">
              <a:lnSpc>
                <a:spcPct val="100000"/>
              </a:lnSpc>
              <a:spcBef>
                <a:spcPts val="115"/>
              </a:spcBef>
              <a:buClr>
                <a:srgbClr val="333399"/>
              </a:buClr>
              <a:buSzPct val="49000"/>
              <a:buChar char="●"/>
              <a:tabLst>
                <a:tab pos="377190" algn="l"/>
                <a:tab pos="377825" algn="l"/>
              </a:tabLst>
            </a:pPr>
            <a:r>
              <a:rPr sz="169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To reconstruct signal </a:t>
            </a:r>
            <a:r>
              <a:rPr sz="169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we need </a:t>
            </a:r>
            <a:r>
              <a:rPr sz="169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to sample</a:t>
            </a:r>
            <a:r>
              <a:rPr sz="1690" spc="-10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9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it</a:t>
            </a:r>
            <a:endParaRPr sz="169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46435" y="1913080"/>
            <a:ext cx="2999064" cy="24073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" name="object 7"/>
          <p:cNvSpPr txBox="1"/>
          <p:nvPr/>
        </p:nvSpPr>
        <p:spPr>
          <a:xfrm>
            <a:off x="7431155" y="4659427"/>
            <a:ext cx="96663" cy="224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50"/>
              </a:lnSpc>
            </a:pPr>
            <a:r>
              <a:rPr sz="112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7</a:t>
            </a:r>
            <a:endParaRPr sz="1125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16083" y="563559"/>
            <a:ext cx="4267867" cy="438785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Microsoft YaHei" panose="020B0503020204020204" charset="-122"/>
                <a:ea typeface="Microsoft YaHei" panose="020B0503020204020204" charset="-122"/>
              </a:rPr>
              <a:t>Intersymbol</a:t>
            </a:r>
            <a:r>
              <a:rPr sz="2800" spc="-40" dirty="0">
                <a:latin typeface="Microsoft YaHei" panose="020B0503020204020204" charset="-122"/>
                <a:ea typeface="Microsoft YaHei" panose="020B0503020204020204" charset="-122"/>
              </a:rPr>
              <a:t> </a:t>
            </a:r>
            <a:r>
              <a:rPr sz="2800" spc="-10" dirty="0">
                <a:latin typeface="Microsoft YaHei" panose="020B0503020204020204" charset="-122"/>
                <a:ea typeface="Microsoft YaHei" panose="020B0503020204020204" charset="-122"/>
              </a:rPr>
              <a:t>Interference</a:t>
            </a:r>
            <a:endParaRPr sz="2800" spc="-10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0142" y="1299502"/>
            <a:ext cx="4919289" cy="2002790"/>
          </a:xfrm>
          <a:prstGeom prst="rect">
            <a:avLst/>
          </a:prstGeom>
        </p:spPr>
        <p:txBody>
          <a:bodyPr vert="horz" wrap="square" lIns="0" tIns="9665" rIns="0" bIns="0" rtlCol="0">
            <a:spAutoFit/>
          </a:bodyPr>
          <a:lstStyle/>
          <a:p>
            <a:pPr marL="377825" marR="5080" indent="-365125">
              <a:lnSpc>
                <a:spcPct val="100000"/>
              </a:lnSpc>
              <a:spcBef>
                <a:spcPts val="115"/>
              </a:spcBef>
              <a:buClr>
                <a:srgbClr val="333399"/>
              </a:buClr>
              <a:buSzPct val="49000"/>
              <a:buChar char="●"/>
              <a:tabLst>
                <a:tab pos="377190" algn="l"/>
                <a:tab pos="377825" algn="l"/>
              </a:tabLst>
            </a:pPr>
            <a:r>
              <a:rPr sz="169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Bandlimited channels cannot respond faster than  some maximum frequency</a:t>
            </a:r>
            <a:r>
              <a:rPr sz="1690" spc="-4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90" i="1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f</a:t>
            </a:r>
            <a:endParaRPr sz="1690">
              <a:latin typeface="Arial" panose="020B0604020202020204"/>
              <a:cs typeface="Arial" panose="020B0604020202020204"/>
            </a:endParaRPr>
          </a:p>
          <a:p>
            <a:pPr marL="803275" lvl="1" indent="-304800">
              <a:lnSpc>
                <a:spcPct val="100000"/>
              </a:lnSpc>
              <a:spcBef>
                <a:spcPts val="530"/>
              </a:spcBef>
              <a:buClr>
                <a:srgbClr val="333399"/>
              </a:buClr>
              <a:buSzPct val="50000"/>
              <a:buFont typeface="IPAexGothic"/>
              <a:buChar char="◆"/>
              <a:tabLst>
                <a:tab pos="803275" algn="l"/>
                <a:tab pos="803910" algn="l"/>
              </a:tabLst>
            </a:pP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Channel takes </a:t>
            </a:r>
            <a:r>
              <a:rPr sz="1390" spc="1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some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time </a:t>
            </a:r>
            <a:r>
              <a:rPr sz="139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1390" spc="-5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9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settle</a:t>
            </a:r>
            <a:endParaRPr sz="1390">
              <a:latin typeface="Arial" panose="020B0604020202020204"/>
              <a:cs typeface="Arial" panose="020B0604020202020204"/>
            </a:endParaRPr>
          </a:p>
          <a:p>
            <a:pPr marL="377825" indent="-365125">
              <a:lnSpc>
                <a:spcPct val="100000"/>
              </a:lnSpc>
              <a:spcBef>
                <a:spcPts val="630"/>
              </a:spcBef>
              <a:buClr>
                <a:srgbClr val="333399"/>
              </a:buClr>
              <a:buSzPct val="49000"/>
              <a:buChar char="●"/>
              <a:tabLst>
                <a:tab pos="377190" algn="l"/>
                <a:tab pos="377825" algn="l"/>
              </a:tabLst>
            </a:pPr>
            <a:r>
              <a:rPr sz="169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Attempting to signal too fast will </a:t>
            </a:r>
            <a:r>
              <a:rPr sz="169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mix</a:t>
            </a:r>
            <a:r>
              <a:rPr sz="1690" spc="-7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9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symbols</a:t>
            </a:r>
            <a:endParaRPr sz="1690">
              <a:latin typeface="Arial" panose="020B0604020202020204"/>
              <a:cs typeface="Arial" panose="020B0604020202020204"/>
            </a:endParaRPr>
          </a:p>
          <a:p>
            <a:pPr marL="803275" lvl="1" indent="-304800">
              <a:lnSpc>
                <a:spcPct val="100000"/>
              </a:lnSpc>
              <a:spcBef>
                <a:spcPts val="555"/>
              </a:spcBef>
              <a:buClr>
                <a:srgbClr val="333399"/>
              </a:buClr>
              <a:buSzPct val="50000"/>
              <a:buFont typeface="IPAexGothic"/>
              <a:buChar char="◆"/>
              <a:tabLst>
                <a:tab pos="803275" algn="l"/>
                <a:tab pos="803910" algn="l"/>
              </a:tabLst>
            </a:pP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Previous symbol </a:t>
            </a:r>
            <a:r>
              <a:rPr sz="139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still “settling</a:t>
            </a:r>
            <a:r>
              <a:rPr sz="1390" spc="-2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in”</a:t>
            </a:r>
            <a:endParaRPr sz="1390">
              <a:latin typeface="Arial" panose="020B0604020202020204"/>
              <a:cs typeface="Arial" panose="020B0604020202020204"/>
            </a:endParaRPr>
          </a:p>
          <a:p>
            <a:pPr marL="803275" lvl="1" indent="-304800">
              <a:lnSpc>
                <a:spcPct val="100000"/>
              </a:lnSpc>
              <a:spcBef>
                <a:spcPts val="550"/>
              </a:spcBef>
              <a:buClr>
                <a:srgbClr val="333399"/>
              </a:buClr>
              <a:buSzPct val="50000"/>
              <a:buFont typeface="IPAexGothic"/>
              <a:buChar char="◆"/>
              <a:tabLst>
                <a:tab pos="803275" algn="l"/>
                <a:tab pos="803910" algn="l"/>
              </a:tabLst>
            </a:pPr>
            <a:r>
              <a:rPr sz="1390" spc="1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Mix </a:t>
            </a:r>
            <a:r>
              <a:rPr sz="139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(add/subtract)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adjacent</a:t>
            </a:r>
            <a:r>
              <a:rPr sz="1390" spc="-3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symbols</a:t>
            </a:r>
            <a:endParaRPr sz="1390">
              <a:latin typeface="Arial" panose="020B0604020202020204"/>
              <a:cs typeface="Arial" panose="020B0604020202020204"/>
            </a:endParaRPr>
          </a:p>
          <a:p>
            <a:pPr marL="803275" lvl="1" indent="-304800">
              <a:lnSpc>
                <a:spcPct val="100000"/>
              </a:lnSpc>
              <a:spcBef>
                <a:spcPts val="545"/>
              </a:spcBef>
              <a:buClr>
                <a:srgbClr val="333399"/>
              </a:buClr>
              <a:buSzPct val="50000"/>
              <a:buFont typeface="IPAexGothic"/>
              <a:buChar char="◆"/>
              <a:tabLst>
                <a:tab pos="803275" algn="l"/>
                <a:tab pos="803910" algn="l"/>
              </a:tabLst>
            </a:pP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Leads </a:t>
            </a:r>
            <a:r>
              <a:rPr sz="139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1390" spc="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intersymbol </a:t>
            </a:r>
            <a:r>
              <a:rPr sz="1390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interference</a:t>
            </a:r>
            <a:r>
              <a:rPr sz="1390" spc="-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9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(ISI)</a:t>
            </a:r>
            <a:endParaRPr sz="139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30142" y="3978033"/>
            <a:ext cx="4400672" cy="268605"/>
          </a:xfrm>
          <a:prstGeom prst="rect">
            <a:avLst/>
          </a:prstGeom>
        </p:spPr>
        <p:txBody>
          <a:bodyPr vert="horz" wrap="square" lIns="0" tIns="9665" rIns="0" bIns="0" rtlCol="0">
            <a:spAutoFit/>
          </a:bodyPr>
          <a:lstStyle/>
          <a:p>
            <a:pPr marL="377825" indent="-365125">
              <a:lnSpc>
                <a:spcPct val="100000"/>
              </a:lnSpc>
              <a:spcBef>
                <a:spcPts val="115"/>
              </a:spcBef>
              <a:buClr>
                <a:srgbClr val="333399"/>
              </a:buClr>
              <a:buSzPct val="49000"/>
              <a:buChar char="●"/>
              <a:tabLst>
                <a:tab pos="377190" algn="l"/>
                <a:tab pos="377825" algn="l"/>
              </a:tabLst>
            </a:pPr>
            <a:r>
              <a:rPr sz="169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OK, so just </a:t>
            </a:r>
            <a:r>
              <a:rPr sz="169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how </a:t>
            </a:r>
            <a:r>
              <a:rPr sz="169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fast can </a:t>
            </a:r>
            <a:r>
              <a:rPr sz="1690" spc="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we </a:t>
            </a:r>
            <a:r>
              <a:rPr sz="169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send</a:t>
            </a:r>
            <a:r>
              <a:rPr sz="1690" spc="-12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9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symbols?</a:t>
            </a:r>
            <a:endParaRPr sz="169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63778" y="3250485"/>
            <a:ext cx="3573997" cy="8046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6553200" y="4792965"/>
            <a:ext cx="2133600" cy="224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750"/>
              </a:lnSpc>
            </a:pPr>
            <a:fld id="{81D60167-4931-47E6-BA6A-407CBD079E47}" type="slidenum">
              <a:rPr sz="595" dirty="0"/>
            </a:fld>
            <a:endParaRPr sz="59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Bit Rate: </a:t>
            </a:r>
            <a:r>
              <a:rPr lang="en-US" sz="1800" b="1" i="1" dirty="0" smtClean="0"/>
              <a:t>b</a:t>
            </a:r>
            <a:r>
              <a:rPr lang="en-US" sz="1800" dirty="0" smtClean="0"/>
              <a:t> bits/sec</a:t>
            </a:r>
            <a:endParaRPr lang="en-US" sz="1800" dirty="0" smtClean="0"/>
          </a:p>
          <a:p>
            <a:r>
              <a:rPr lang="en-US" sz="1800" dirty="0" smtClean="0"/>
              <a:t>Time required to send 8 bits one bit at a time is 8/</a:t>
            </a:r>
            <a:r>
              <a:rPr lang="en-US" sz="1800" b="1" i="1" dirty="0" smtClean="0"/>
              <a:t>b</a:t>
            </a:r>
            <a:r>
              <a:rPr lang="en-US" sz="1800" dirty="0" smtClean="0"/>
              <a:t> sec</a:t>
            </a:r>
            <a:endParaRPr lang="en-US" sz="1800" dirty="0" smtClean="0"/>
          </a:p>
          <a:p>
            <a:r>
              <a:rPr lang="en-US" sz="1800" dirty="0" smtClean="0"/>
              <a:t>First harmonic of this signal is </a:t>
            </a:r>
            <a:r>
              <a:rPr lang="en-US" sz="1800" b="1" i="1" dirty="0" smtClean="0"/>
              <a:t>b</a:t>
            </a:r>
            <a:r>
              <a:rPr lang="en-US" sz="1800" b="1" dirty="0" smtClean="0"/>
              <a:t>/8 Hz</a:t>
            </a:r>
            <a:endParaRPr lang="en-US" sz="1800" b="1" dirty="0" smtClean="0"/>
          </a:p>
          <a:p>
            <a:endParaRPr lang="en-US" sz="1800" b="1" dirty="0"/>
          </a:p>
          <a:p>
            <a:r>
              <a:rPr lang="en-US" sz="1800" b="1" dirty="0" smtClean="0"/>
              <a:t>Example: Telephone line</a:t>
            </a:r>
            <a:endParaRPr lang="en-US" sz="1800" b="1" dirty="0" smtClean="0"/>
          </a:p>
          <a:p>
            <a:pPr lvl="1"/>
            <a:r>
              <a:rPr lang="en-US" sz="1500" b="1" dirty="0" smtClean="0"/>
              <a:t>Bandwidth ~3000 Hz</a:t>
            </a:r>
            <a:endParaRPr lang="en-US" sz="1500" b="1" dirty="0" smtClean="0"/>
          </a:p>
          <a:p>
            <a:pPr lvl="1"/>
            <a:r>
              <a:rPr lang="en-US" sz="1500" b="1" dirty="0" smtClean="0"/>
              <a:t>Number of highest harmonic is ~3000/(</a:t>
            </a:r>
            <a:r>
              <a:rPr lang="en-US" sz="1500" b="1" i="1" dirty="0" smtClean="0"/>
              <a:t>b</a:t>
            </a:r>
            <a:r>
              <a:rPr lang="en-US" sz="1500" b="1" dirty="0" smtClean="0"/>
              <a:t>/8) = 24,000/b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142400" y="235785"/>
            <a:ext cx="6859200" cy="85740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The Maximum Data Rate of a Channel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1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2033588"/>
                <a:ext cx="8686800" cy="4519612"/>
              </a:xfrm>
            </p:spPr>
            <p:txBody>
              <a:bodyPr/>
              <a:lstStyle/>
              <a:p>
                <a:pPr eaLnBrk="1" hangingPunct="1">
                  <a:buFontTx/>
                  <a:buChar char="•"/>
                </a:pPr>
                <a:r>
                  <a:rPr lang="en-US" sz="2800" dirty="0" smtClean="0">
                    <a:latin typeface="Arial" charset="0"/>
                    <a:cs typeface="Arial" charset="0"/>
                  </a:rPr>
                  <a:t>Nyquist’s theorem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latin typeface="Cambria Math"/>
                          <a:cs typeface="Arial" charset="0"/>
                        </a:rPr>
                        <m:t>maximum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/>
                          <a:cs typeface="Arial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/>
                          <a:cs typeface="Arial" charset="0"/>
                        </a:rPr>
                        <m:t>data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/>
                          <a:cs typeface="Arial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/>
                          <a:cs typeface="Arial" charset="0"/>
                        </a:rPr>
                        <m:t>rate</m:t>
                      </m:r>
                      <m:r>
                        <a:rPr lang="en-US" sz="2800" b="0" i="1" smtClean="0">
                          <a:latin typeface="Cambria Math"/>
                          <a:cs typeface="Arial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/>
                          <a:cs typeface="Arial" charset="0"/>
                        </a:rPr>
                        <m:t>B</m:t>
                      </m:r>
                      <m:r>
                        <a:rPr lang="en-US" sz="2800" b="0" i="1" smtClean="0">
                          <a:latin typeface="Cambria Math"/>
                          <a:cs typeface="Arial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  <a:cs typeface="Arial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/>
                              <a:cs typeface="Arial" charset="0"/>
                            </a:rPr>
                            <m:t>log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/>
                              <a:cs typeface="Arial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  <a:cs typeface="Arial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  <a:cs typeface="Arial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/>
                              <a:cs typeface="Arial" charset="0"/>
                            </a:rPr>
                            <m:t>V</m:t>
                          </m:r>
                          <m:r>
                            <a:rPr lang="en-US" sz="2800" b="0" i="1" smtClean="0">
                              <a:latin typeface="Cambria Math"/>
                              <a:cs typeface="Arial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/>
                              <a:cs typeface="Arial" charset="0"/>
                            </a:rPr>
                            <m:t>𝑏𝑖𝑡𝑠</m:t>
                          </m:r>
                          <m:r>
                            <a:rPr lang="en-US" sz="2800" b="0" i="1" smtClean="0">
                              <a:latin typeface="Cambria Math"/>
                              <a:cs typeface="Arial" charset="0"/>
                            </a:rPr>
                            <m:t>/</m:t>
                          </m:r>
                          <m:r>
                            <a:rPr lang="en-US" sz="2800" b="0" i="1" smtClean="0">
                              <a:latin typeface="Cambria Math"/>
                              <a:cs typeface="Arial" charset="0"/>
                            </a:rPr>
                            <m:t>𝑠𝑒𝑐</m:t>
                          </m:r>
                        </m:e>
                      </m:d>
                    </m:oMath>
                  </m:oMathPara>
                </a14:m>
                <a:endParaRPr lang="en-US" sz="2800" dirty="0" smtClean="0">
                  <a:latin typeface="Arial" charset="0"/>
                  <a:cs typeface="Arial" charset="0"/>
                </a:endParaRPr>
              </a:p>
              <a:p>
                <a:pPr eaLnBrk="1" hangingPunct="1">
                  <a:buFontTx/>
                  <a:buChar char="•"/>
                </a:pPr>
                <a:r>
                  <a:rPr lang="en-US" sz="2800" dirty="0" smtClean="0">
                    <a:latin typeface="Arial" charset="0"/>
                    <a:cs typeface="Arial" charset="0"/>
                  </a:rPr>
                  <a:t>Noisy Channel</a:t>
                </a:r>
              </a:p>
              <a:p>
                <a:pPr lvl="1" eaLnBrk="1" hangingPunct="1">
                  <a:buFontTx/>
                  <a:buChar char="•"/>
                </a:pPr>
                <a:r>
                  <a:rPr lang="en-US" sz="2400" dirty="0" smtClean="0">
                    <a:latin typeface="Arial" charset="0"/>
                    <a:cs typeface="Arial" charset="0"/>
                  </a:rPr>
                  <a:t>SNR – Signal-to-Noise Ratio: (S/N)</a:t>
                </a:r>
              </a:p>
              <a:p>
                <a:pPr lvl="1" eaLnBrk="1" hangingPunct="1">
                  <a:buFontTx/>
                  <a:buChar char="•"/>
                </a:pPr>
                <a:r>
                  <a:rPr lang="en-US" sz="2400" dirty="0" smtClean="0">
                    <a:latin typeface="Arial" charset="0"/>
                    <a:cs typeface="Arial" charset="0"/>
                  </a:rPr>
                  <a:t>10log10(S/N) dB</a:t>
                </a:r>
              </a:p>
              <a:p>
                <a:pPr eaLnBrk="1" hangingPunct="1">
                  <a:buFontTx/>
                  <a:buChar char="•"/>
                </a:pPr>
                <a:endParaRPr lang="en-US" sz="2800" dirty="0" smtClean="0">
                  <a:latin typeface="Arial" charset="0"/>
                  <a:cs typeface="Arial" charset="0"/>
                </a:endParaRPr>
              </a:p>
              <a:p>
                <a:pPr eaLnBrk="1" hangingPunct="1">
                  <a:buFontTx/>
                  <a:buChar char="•"/>
                </a:pPr>
                <a:r>
                  <a:rPr lang="en-US" sz="2800" dirty="0" smtClean="0">
                    <a:latin typeface="Arial" charset="0"/>
                    <a:cs typeface="Arial" charset="0"/>
                  </a:rPr>
                  <a:t>Shannon’s formula for capacity of a noisy channel</a:t>
                </a:r>
              </a:p>
            </p:txBody>
          </p:sp>
        </mc:Choice>
        <mc:Fallback>
          <p:sp>
            <p:nvSpPr>
              <p:cNvPr id="133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85360" y="1525458"/>
                <a:ext cx="6516240" cy="3390302"/>
              </a:xfrm>
              <a:blipFill rotWithShape="1">
                <a:blip r:embed="rId2"/>
                <a:stretch>
                  <a:fillRect l="-1193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13316" name="Picture 10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604" y="4116019"/>
            <a:ext cx="5615970" cy="521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5"/>
          <p:cNvSpPr>
            <a:spLocks noGrp="1" noChangeArrowheads="1"/>
          </p:cNvSpPr>
          <p:nvPr>
            <p:ph type="ftr" sz="quarter" idx="11"/>
            <p:custDataLst>
              <p:tags r:id="rId5"/>
            </p:custDataLst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Maximum Data Rate of a Channel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 smtClean="0"/>
                  <a:t>ADSL (Asymmetric Digital Subscriber Line), Internet Access over normal telephone lines, uses 1 MHz bandwidth.</a:t>
                </a:r>
              </a:p>
              <a:p>
                <a:r>
                  <a:rPr lang="en-US" sz="2000" dirty="0" smtClean="0"/>
                  <a:t>The SNR depends strongly on the distance of the home from the telephone exchange – SNR of ~40 dB for a short line of 1-2 km is consider very good quality.</a:t>
                </a:r>
              </a:p>
              <a:p>
                <a:r>
                  <a:rPr lang="en-US" sz="2000" dirty="0" smtClean="0"/>
                  <a:t>Maximum Data Rate is ~13Mbps.</a:t>
                </a:r>
              </a:p>
              <a:p>
                <a:pPr lvl="1"/>
                <a:r>
                  <a:rPr lang="en-US" sz="1600" dirty="0" smtClean="0"/>
                  <a:t>B = 1 MHz</a:t>
                </a:r>
              </a:p>
              <a:p>
                <a:pPr lvl="1"/>
                <a:r>
                  <a:rPr lang="en-US" sz="1600" dirty="0" smtClean="0"/>
                  <a:t>10log10(S/N) = 40 dB =&gt; S/N=10,000</a:t>
                </a:r>
              </a:p>
              <a:p>
                <a:pPr lvl="1"/>
                <a:r>
                  <a:rPr lang="en-US" sz="1600" dirty="0" smtClean="0"/>
                  <a:t>Blog2(1+S/N) = 1 MHz*log2(10,001)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en-US" sz="1600" dirty="0" smtClean="0"/>
                  <a:t>13 </a:t>
                </a:r>
                <a:r>
                  <a:rPr lang="en-US" sz="1600" dirty="0" err="1" smtClean="0"/>
                  <a:t>MHz.</a:t>
                </a:r>
                <a:r>
                  <a:rPr lang="en-US" sz="1600" dirty="0" smtClean="0"/>
                  <a:t>   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728" t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>
          <a:xfrm>
            <a:off x="6393180" y="4476115"/>
            <a:ext cx="2277745" cy="273685"/>
          </a:xfrm>
        </p:spPr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sp>
        <p:nvSpPr>
          <p:cNvPr id="48135" name="矩形 48134"/>
          <p:cNvSpPr/>
          <p:nvPr/>
        </p:nvSpPr>
        <p:spPr>
          <a:xfrm>
            <a:off x="1513940" y="354868"/>
            <a:ext cx="6116120" cy="857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3600" b="1" u="none" kern="12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 defTabSz="914400">
              <a:tabLst>
                <a:tab pos="457200" algn="l"/>
              </a:tabLst>
            </a:pPr>
            <a:r>
              <a:rPr lang="en-US" altLang="zh-CN" sz="2800">
                <a:solidFill>
                  <a:srgbClr val="0070C0"/>
                </a:solidFill>
                <a:latin typeface="Microsoft YaHei" panose="020B0503020204020204" charset="-122"/>
                <a:ea typeface="Microsoft YaHei" panose="020B0503020204020204" charset="-122"/>
              </a:rPr>
              <a:t>How many kinds of Networks?</a:t>
            </a:r>
            <a:r>
              <a:rPr lang="en-US" altLang="zh-CN" sz="1800" b="0">
                <a:solidFill>
                  <a:srgbClr val="0070C0"/>
                </a:solidFill>
              </a:rPr>
              <a:t>	</a:t>
            </a:r>
            <a:endParaRPr lang="en-US" altLang="zh-CN" sz="1800" b="0">
              <a:solidFill>
                <a:srgbClr val="0070C0"/>
              </a:solidFill>
            </a:endParaRPr>
          </a:p>
        </p:txBody>
      </p:sp>
      <p:sp>
        <p:nvSpPr>
          <p:cNvPr id="48136" name="文本框 48135"/>
          <p:cNvSpPr txBox="1"/>
          <p:nvPr/>
        </p:nvSpPr>
        <p:spPr>
          <a:xfrm>
            <a:off x="1353820" y="1049020"/>
            <a:ext cx="6530975" cy="93091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marL="224155" indent="-224155" eaLnBrk="0" hangingPunct="0">
              <a:buChar char="•"/>
            </a:pPr>
            <a:r>
              <a:rPr lang="en-US" altLang="zh-CN" sz="2100" b="1">
                <a:solidFill>
                  <a:srgbClr val="002060"/>
                </a:solidFill>
                <a:sym typeface="+mn-ea"/>
              </a:rPr>
              <a:t>Classification of networks </a:t>
            </a:r>
            <a:r>
              <a:rPr lang="en-US" altLang="zh-CN" sz="2100" b="1">
                <a:solidFill>
                  <a:srgbClr val="002060"/>
                </a:solidFill>
              </a:rPr>
              <a:t>from </a:t>
            </a:r>
            <a:r>
              <a:rPr lang="en-US" altLang="zh-CN" sz="2100" b="1">
                <a:solidFill>
                  <a:srgbClr val="002060"/>
                </a:solidFill>
                <a:sym typeface="+mn-ea"/>
              </a:rPr>
              <a:t>different </a:t>
            </a:r>
            <a:r>
              <a:rPr lang="en-US" altLang="zh-CN" sz="2100" b="1">
                <a:solidFill>
                  <a:srgbClr val="002060"/>
                </a:solidFill>
              </a:rPr>
              <a:t>perspectives</a:t>
            </a:r>
            <a:endParaRPr lang="en-US" altLang="zh-CN" sz="2100" b="1">
              <a:solidFill>
                <a:srgbClr val="002060"/>
              </a:solidFill>
            </a:endParaRPr>
          </a:p>
          <a:p>
            <a:pPr marL="224155" indent="-224155" algn="ctr" eaLnBrk="0" hangingPunct="0">
              <a:lnSpc>
                <a:spcPct val="60000"/>
              </a:lnSpc>
              <a:buChar char="•"/>
            </a:pPr>
            <a:endParaRPr lang="en-US" altLang="zh-CN" sz="2100" b="1">
              <a:solidFill>
                <a:srgbClr val="002060"/>
              </a:solidFill>
            </a:endParaRPr>
          </a:p>
        </p:txBody>
      </p:sp>
      <p:sp>
        <p:nvSpPr>
          <p:cNvPr id="48137" name="矩形 48136"/>
          <p:cNvSpPr/>
          <p:nvPr/>
        </p:nvSpPr>
        <p:spPr>
          <a:xfrm>
            <a:off x="1024890" y="1880235"/>
            <a:ext cx="6953250" cy="2776855"/>
          </a:xfrm>
          <a:prstGeom prst="rect">
            <a:avLst/>
          </a:prstGeom>
          <a:noFill/>
          <a:ln w="9525">
            <a:noFill/>
          </a:ln>
        </p:spPr>
        <p:txBody>
          <a:bodyPr lIns="69068" tIns="34534" rIns="69068" bIns="34534"/>
          <a:p>
            <a:pPr marL="742950" lvl="1" indent="-28575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800" b="1">
                <a:solidFill>
                  <a:srgbClr val="FF3300"/>
                </a:solidFill>
              </a:rPr>
              <a:t>Transmission media</a:t>
            </a:r>
            <a:r>
              <a:rPr lang="en-US" altLang="zh-CN" sz="1800" b="1"/>
              <a:t>: Wired (UTP, coaxial cables, fiber-optic cables) and Wireless including radio, microwave, millimeter wave, laser, infrared, sound, ... </a:t>
            </a:r>
            <a:endParaRPr lang="en-US" altLang="zh-CN" sz="1800" b="1"/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800" b="1">
                <a:solidFill>
                  <a:srgbClr val="FF3300"/>
                </a:solidFill>
              </a:rPr>
              <a:t>Network size</a:t>
            </a:r>
            <a:r>
              <a:rPr lang="en-US" altLang="zh-CN" sz="1800" b="1"/>
              <a:t>: PAN, LAN and WAN (and MAN)</a:t>
            </a:r>
            <a:endParaRPr lang="en-US" altLang="zh-CN" sz="1800" b="1"/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800" b="1">
                <a:solidFill>
                  <a:srgbClr val="FF3300"/>
                </a:solidFill>
              </a:rPr>
              <a:t>Management method</a:t>
            </a:r>
            <a:r>
              <a:rPr lang="en-US" altLang="zh-CN" sz="1800" b="1"/>
              <a:t>: Peer-to-peer and Client/Server, distributed, decentralized</a:t>
            </a:r>
            <a:endParaRPr lang="en-US" altLang="zh-CN" sz="1800" b="1"/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800" b="1">
                <a:solidFill>
                  <a:srgbClr val="FF3300"/>
                </a:solidFill>
              </a:rPr>
              <a:t>Topology</a:t>
            </a:r>
            <a:r>
              <a:rPr lang="en-US" altLang="zh-CN" sz="1800" b="1"/>
              <a:t> (connectivity): Bus, Star, Ring, Tree, Cellular...</a:t>
            </a:r>
            <a:endParaRPr lang="en-US" altLang="zh-CN" sz="18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sp>
        <p:nvSpPr>
          <p:cNvPr id="72707" name="文本占位符 72706"/>
          <p:cNvSpPr>
            <a:spLocks noGrp="1"/>
          </p:cNvSpPr>
          <p:nvPr>
            <p:ph type="body" idx="1"/>
          </p:nvPr>
        </p:nvSpPr>
        <p:spPr>
          <a:xfrm>
            <a:off x="1513940" y="1164635"/>
            <a:ext cx="6230440" cy="3877353"/>
          </a:xfrm>
        </p:spPr>
        <p:txBody>
          <a:bodyPr/>
          <a:p>
            <a:pPr indent="-260350">
              <a:lnSpc>
                <a:spcPct val="9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Two main categories:</a:t>
            </a:r>
            <a:endParaRPr lang="en-US" altLang="zh-CN" b="1">
              <a:latin typeface="Times New Roman" panose="02020603050405020304" pitchFamily="18" charset="0"/>
            </a:endParaRPr>
          </a:p>
          <a:p>
            <a:pPr marL="808355" lvl="1">
              <a:lnSpc>
                <a:spcPct val="90000"/>
              </a:lnSpc>
              <a:spcBef>
                <a:spcPct val="10000"/>
              </a:spcBef>
            </a:pPr>
            <a:r>
              <a:rPr lang="en-US" altLang="zh-CN" sz="1875" b="1">
                <a:solidFill>
                  <a:srgbClr val="3333CC"/>
                </a:solidFill>
                <a:latin typeface="Times New Roman" panose="02020603050405020304" pitchFamily="18" charset="0"/>
              </a:rPr>
              <a:t>Guided</a:t>
            </a:r>
            <a:r>
              <a:rPr lang="en-US" altLang="zh-CN" sz="1875" b="1">
                <a:latin typeface="Times New Roman" panose="02020603050405020304" pitchFamily="18" charset="0"/>
              </a:rPr>
              <a:t> ― wires, cables</a:t>
            </a:r>
            <a:endParaRPr lang="en-US" altLang="zh-CN" sz="1875" b="1">
              <a:latin typeface="Times New Roman" panose="02020603050405020304" pitchFamily="18" charset="0"/>
            </a:endParaRPr>
          </a:p>
          <a:p>
            <a:pPr marL="808355" lvl="1">
              <a:lnSpc>
                <a:spcPct val="90000"/>
              </a:lnSpc>
              <a:spcBef>
                <a:spcPct val="10000"/>
              </a:spcBef>
            </a:pPr>
            <a:r>
              <a:rPr lang="en-US" altLang="zh-CN" sz="1875" b="1">
                <a:solidFill>
                  <a:srgbClr val="3333CC"/>
                </a:solidFill>
                <a:latin typeface="Times New Roman" panose="02020603050405020304" pitchFamily="18" charset="0"/>
              </a:rPr>
              <a:t>Unguided</a:t>
            </a:r>
            <a:r>
              <a:rPr lang="en-US" altLang="zh-CN" sz="1875" b="1">
                <a:latin typeface="Times New Roman" panose="02020603050405020304" pitchFamily="18" charset="0"/>
              </a:rPr>
              <a:t> ― wireless transmission, e.g. radio, microwave, millimeter wave, laser, infrared, sound, sonar etc</a:t>
            </a:r>
            <a:endParaRPr lang="en-US" altLang="zh-CN" sz="1875" b="1">
              <a:latin typeface="Times New Roman" panose="02020603050405020304" pitchFamily="18" charset="0"/>
            </a:endParaRPr>
          </a:p>
          <a:p>
            <a:pPr indent="-260350">
              <a:lnSpc>
                <a:spcPct val="90000"/>
              </a:lnSpc>
            </a:pPr>
            <a:r>
              <a:rPr lang="en-US" altLang="zh-CN" b="1">
                <a:latin typeface="Times New Roman" panose="02020603050405020304" pitchFamily="18" charset="0"/>
              </a:rPr>
              <a:t>Guided media:</a:t>
            </a:r>
            <a:endParaRPr lang="en-US" altLang="zh-CN" b="1">
              <a:latin typeface="Times New Roman" panose="02020603050405020304" pitchFamily="18" charset="0"/>
            </a:endParaRPr>
          </a:p>
          <a:p>
            <a:pPr marL="808355" lvl="1">
              <a:lnSpc>
                <a:spcPct val="90000"/>
              </a:lnSpc>
            </a:pPr>
            <a:r>
              <a:rPr lang="en-US" altLang="zh-CN" sz="1875" b="1">
                <a:solidFill>
                  <a:srgbClr val="3333CC"/>
                </a:solidFill>
                <a:latin typeface="Times New Roman" panose="02020603050405020304" pitchFamily="18" charset="0"/>
              </a:rPr>
              <a:t>Twisted-Pair cables</a:t>
            </a:r>
            <a:r>
              <a:rPr lang="en-US" altLang="zh-CN" sz="1875" b="1">
                <a:solidFill>
                  <a:schemeClr val="accent2"/>
                </a:solidFill>
                <a:latin typeface="Times New Roman" panose="02020603050405020304" pitchFamily="18" charset="0"/>
              </a:rPr>
              <a:t>: </a:t>
            </a:r>
            <a:endParaRPr lang="en-US" altLang="zh-CN" sz="1875" b="1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marL="1216025" lvl="2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CN" sz="1800" b="1">
                <a:solidFill>
                  <a:schemeClr val="hlink"/>
                </a:solidFill>
                <a:latin typeface="Times New Roman" panose="02020603050405020304" pitchFamily="18" charset="0"/>
              </a:rPr>
              <a:t>Unshielded Twisted-Pair (UTP) cables</a:t>
            </a:r>
            <a:endParaRPr lang="en-US" altLang="zh-CN" sz="1800" b="1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marL="1216025" lvl="2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CN" sz="1800" b="1">
                <a:solidFill>
                  <a:schemeClr val="hlink"/>
                </a:solidFill>
                <a:latin typeface="Times New Roman" panose="02020603050405020304" pitchFamily="18" charset="0"/>
              </a:rPr>
              <a:t>Shielded Twisted-Pair (STP) cables</a:t>
            </a:r>
            <a:endParaRPr lang="en-US" altLang="zh-CN" sz="1800" b="1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marL="808355" lvl="1">
              <a:lnSpc>
                <a:spcPct val="90000"/>
              </a:lnSpc>
            </a:pPr>
            <a:r>
              <a:rPr lang="en-US" altLang="zh-CN" sz="1875" b="1">
                <a:solidFill>
                  <a:srgbClr val="3333CC"/>
                </a:solidFill>
                <a:latin typeface="Times New Roman" panose="02020603050405020304" pitchFamily="18" charset="0"/>
              </a:rPr>
              <a:t>Coaxial cables</a:t>
            </a:r>
            <a:endParaRPr lang="en-US" altLang="zh-CN" sz="1875" b="1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marL="808355" lvl="1">
              <a:lnSpc>
                <a:spcPct val="90000"/>
              </a:lnSpc>
            </a:pPr>
            <a:r>
              <a:rPr lang="en-US" altLang="zh-CN" sz="1875" b="1">
                <a:solidFill>
                  <a:srgbClr val="3333CC"/>
                </a:solidFill>
                <a:latin typeface="Times New Roman" panose="02020603050405020304" pitchFamily="18" charset="0"/>
              </a:rPr>
              <a:t>Power lines</a:t>
            </a:r>
            <a:endParaRPr lang="en-US" altLang="zh-CN" sz="1875" b="1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marL="808355" lvl="1">
              <a:lnSpc>
                <a:spcPct val="90000"/>
              </a:lnSpc>
            </a:pPr>
            <a:r>
              <a:rPr lang="en-US" altLang="zh-CN" sz="1875" b="1">
                <a:solidFill>
                  <a:srgbClr val="3333CC"/>
                </a:solidFill>
                <a:latin typeface="Times New Roman" panose="02020603050405020304" pitchFamily="18" charset="0"/>
              </a:rPr>
              <a:t>Fiber-optic cables</a:t>
            </a:r>
            <a:endParaRPr lang="en-US" altLang="zh-CN" sz="1875" b="1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08" name="矩形 72707"/>
          <p:cNvSpPr/>
          <p:nvPr/>
        </p:nvSpPr>
        <p:spPr>
          <a:xfrm>
            <a:off x="1513940" y="366539"/>
            <a:ext cx="6116120" cy="857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3600" b="1" u="none" kern="12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 defTabSz="914400">
              <a:tabLst>
                <a:tab pos="457200" algn="l"/>
              </a:tabLst>
            </a:pPr>
            <a:r>
              <a:rPr lang="en-US" altLang="zh-CN" sz="3000">
                <a:solidFill>
                  <a:srgbClr val="3333CC"/>
                </a:solidFill>
              </a:rPr>
              <a:t>Transmission Media</a:t>
            </a:r>
            <a:r>
              <a:rPr lang="en-US" altLang="zh-CN" sz="1800" b="0">
                <a:solidFill>
                  <a:schemeClr val="tx1"/>
                </a:solidFill>
              </a:rPr>
              <a:t>	</a:t>
            </a:r>
            <a:endParaRPr lang="en-US" altLang="zh-CN" sz="27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2800" dirty="0" smtClean="0">
                <a:latin typeface="Microsoft YaHei" panose="020B0503020204020204" charset="-122"/>
                <a:ea typeface="Microsoft YaHei" panose="020B0503020204020204" charset="-122"/>
              </a:rPr>
              <a:t>Outline of Physical Layer</a:t>
            </a:r>
            <a:br>
              <a:rPr lang="en-US" sz="2800" dirty="0" smtClean="0">
                <a:latin typeface="Microsoft YaHei" panose="020B0503020204020204" charset="-122"/>
                <a:ea typeface="Microsoft YaHei" panose="020B0503020204020204" charset="-122"/>
              </a:rPr>
            </a:br>
            <a:r>
              <a:rPr lang="en-US" sz="1800" dirty="0" smtClean="0">
                <a:solidFill>
                  <a:srgbClr val="002060"/>
                </a:solidFill>
                <a:latin typeface="Microsoft YaHei" panose="020B0503020204020204" charset="-122"/>
                <a:ea typeface="Microsoft YaHei" panose="020B0503020204020204" charset="-122"/>
              </a:rPr>
              <a:t>-from end node, router, transmission, network perspectives</a:t>
            </a:r>
            <a:endParaRPr lang="en-US" sz="1800" dirty="0" smtClean="0">
              <a:solidFill>
                <a:srgbClr val="002060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991702" y="1044599"/>
            <a:ext cx="5658840" cy="3857347"/>
          </a:xfrm>
        </p:spPr>
        <p:txBody>
          <a:bodyPr/>
          <a:lstStyle/>
          <a:p>
            <a:r>
              <a:rPr lang="en-US" sz="1500" dirty="0" smtClean="0"/>
              <a:t>It defines the electrical, timing and their interfaces by which bits are sent as signals over the channel.</a:t>
            </a:r>
            <a:endParaRPr lang="en-US" sz="1500" dirty="0" smtClean="0"/>
          </a:p>
          <a:p>
            <a:r>
              <a:rPr lang="en-US" sz="1500" dirty="0" smtClean="0"/>
              <a:t>The lowest layer in the OSI protocol model, foundation on which the network is built</a:t>
            </a:r>
            <a:endParaRPr lang="en-US" sz="1500" dirty="0"/>
          </a:p>
          <a:p>
            <a:r>
              <a:rPr lang="en-US" sz="1500" dirty="0" smtClean="0"/>
              <a:t>The properties of different kinds of physical channel and transmission techniques will affect and determine the design and performance – throughput, latency, and error rate.</a:t>
            </a:r>
            <a:endParaRPr lang="en-US" sz="1500" dirty="0"/>
          </a:p>
          <a:p>
            <a:r>
              <a:rPr lang="en-US" sz="1500" dirty="0" smtClean="0"/>
              <a:t>In order for transmission over various channel, modulation is required. In order for efficient channel bandwidth usage, multiplexing is always employed. </a:t>
            </a:r>
            <a:endParaRPr lang="en-US" sz="1500" dirty="0" smtClean="0"/>
          </a:p>
          <a:p>
            <a:r>
              <a:rPr lang="en-US" sz="1500" dirty="0" smtClean="0"/>
              <a:t>But channel bandwidth is always a precious </a:t>
            </a:r>
            <a:r>
              <a:rPr lang="en-US" sz="1500" dirty="0" smtClean="0">
                <a:sym typeface="+mn-ea"/>
              </a:rPr>
              <a:t>resource and the overall</a:t>
            </a:r>
            <a:r>
              <a:rPr lang="en-US" sz="1500" dirty="0" smtClean="0"/>
              <a:t> data transmission rate is limited</a:t>
            </a:r>
            <a:endParaRPr lang="en-US" sz="1500" dirty="0" smtClean="0"/>
          </a:p>
          <a:p>
            <a:r>
              <a:rPr lang="en-US" sz="1500" dirty="0" smtClean="0"/>
              <a:t>Three types of transmission media: </a:t>
            </a:r>
            <a:endParaRPr lang="en-US" sz="1500" dirty="0" smtClean="0"/>
          </a:p>
          <a:p>
            <a:pPr lvl="1"/>
            <a:r>
              <a:rPr lang="en-US" sz="1200" dirty="0" smtClean="0"/>
              <a:t>Guided (copper wire and fiber optics)</a:t>
            </a:r>
            <a:endParaRPr lang="en-US" sz="1200" dirty="0" smtClean="0"/>
          </a:p>
          <a:p>
            <a:pPr lvl="1"/>
            <a:r>
              <a:rPr lang="en-US" sz="1200" dirty="0" smtClean="0"/>
              <a:t>Wireless (terrestrial radio), and</a:t>
            </a:r>
            <a:endParaRPr lang="en-US" sz="1200" dirty="0" smtClean="0"/>
          </a:p>
          <a:p>
            <a:pPr lvl="1"/>
            <a:r>
              <a:rPr lang="en-US" sz="1200" dirty="0" smtClean="0"/>
              <a:t>Satellite </a:t>
            </a:r>
            <a:endParaRPr lang="en-US" sz="1200" dirty="0" smtClean="0"/>
          </a:p>
          <a:p>
            <a:pPr marL="0" indent="0">
              <a:buNone/>
            </a:pPr>
            <a:r>
              <a:rPr lang="en-US" sz="1500" dirty="0" smtClean="0"/>
              <a:t> 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Twisted Pairs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Telephony Lines (ADSL) – Twisted pair of wires.</a:t>
            </a:r>
            <a:endParaRPr lang="en-US" sz="1800" dirty="0" smtClean="0"/>
          </a:p>
          <a:p>
            <a:r>
              <a:rPr lang="en-US" sz="1800" dirty="0" smtClean="0"/>
              <a:t>Category 5</a:t>
            </a:r>
            <a:endParaRPr lang="en-US" sz="1800" dirty="0" smtClean="0"/>
          </a:p>
          <a:p>
            <a:pPr lvl="1"/>
            <a:r>
              <a:rPr lang="en-US" sz="1500" dirty="0" smtClean="0"/>
              <a:t>100 Mbps Ethernet uses two pairs; one pair for each direction.</a:t>
            </a:r>
            <a:endParaRPr lang="en-US" sz="1500" dirty="0" smtClean="0"/>
          </a:p>
          <a:p>
            <a:pPr lvl="1"/>
            <a:r>
              <a:rPr lang="en-US" sz="1500" dirty="0" smtClean="0"/>
              <a:t>1 </a:t>
            </a:r>
            <a:r>
              <a:rPr lang="en-US" sz="1500" dirty="0" err="1" smtClean="0"/>
              <a:t>Gbps</a:t>
            </a:r>
            <a:r>
              <a:rPr lang="en-US" sz="1500" dirty="0" smtClean="0"/>
              <a:t> Ethernet uses all four pairs in both directions simultaneously.</a:t>
            </a:r>
            <a:endParaRPr lang="en-US" sz="1500" dirty="0" smtClean="0"/>
          </a:p>
          <a:p>
            <a:r>
              <a:rPr lang="en-US" sz="1800" dirty="0" err="1" smtClean="0"/>
              <a:t>Defintions</a:t>
            </a:r>
            <a:r>
              <a:rPr lang="en-US" sz="1800" dirty="0" smtClean="0"/>
              <a:t>:</a:t>
            </a:r>
            <a:endParaRPr lang="en-US" sz="1800" dirty="0" smtClean="0"/>
          </a:p>
          <a:p>
            <a:pPr lvl="1"/>
            <a:r>
              <a:rPr lang="en-US" sz="1500" dirty="0" smtClean="0"/>
              <a:t>Full-duplex link </a:t>
            </a:r>
            <a:endParaRPr lang="en-US" sz="1500" dirty="0" smtClean="0"/>
          </a:p>
          <a:p>
            <a:pPr lvl="1"/>
            <a:r>
              <a:rPr lang="en-US" sz="1500" dirty="0" smtClean="0"/>
              <a:t>Half-duplex link</a:t>
            </a:r>
            <a:endParaRPr lang="en-US" sz="1500" dirty="0" smtClean="0"/>
          </a:p>
          <a:p>
            <a:pPr lvl="1"/>
            <a:r>
              <a:rPr lang="en-US" sz="1500" dirty="0" smtClean="0"/>
              <a:t>Simplex link </a:t>
            </a:r>
            <a:endParaRPr lang="en-US" sz="1500" dirty="0" smtClean="0"/>
          </a:p>
          <a:p>
            <a:r>
              <a:rPr lang="en-US" sz="1800" dirty="0" smtClean="0"/>
              <a:t>Category 6 and 7 soon will be needed to carry rates of 10 </a:t>
            </a:r>
            <a:r>
              <a:rPr lang="en-US" sz="1800" dirty="0" err="1" smtClean="0"/>
              <a:t>Gbps</a:t>
            </a:r>
            <a:r>
              <a:rPr lang="en-US" sz="1800" dirty="0" smtClean="0"/>
              <a:t> and higher.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Coaxial Cable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It has better shielding and greater bandwidth than unshielded twisted pairs. </a:t>
            </a:r>
            <a:endParaRPr lang="en-US" sz="1500" dirty="0" smtClean="0"/>
          </a:p>
          <a:p>
            <a:pPr lvl="1"/>
            <a:r>
              <a:rPr lang="en-US" sz="1200" dirty="0" smtClean="0"/>
              <a:t>50 ohm is used for digital transmission</a:t>
            </a:r>
            <a:endParaRPr lang="en-US" sz="1200" dirty="0" smtClean="0"/>
          </a:p>
          <a:p>
            <a:pPr lvl="1"/>
            <a:r>
              <a:rPr lang="en-US" sz="1200" dirty="0" smtClean="0"/>
              <a:t>75 ohm is used for analog transmission and cable television as well as data communication.</a:t>
            </a:r>
            <a:endParaRPr lang="en-US" sz="1200" dirty="0" smtClean="0"/>
          </a:p>
          <a:p>
            <a:r>
              <a:rPr lang="en-US" sz="1500" dirty="0" smtClean="0"/>
              <a:t>Its construction provides high bandwidth and excellent noise immunity. </a:t>
            </a:r>
            <a:endParaRPr lang="en-US" sz="1500" dirty="0" smtClean="0"/>
          </a:p>
          <a:p>
            <a:r>
              <a:rPr lang="en-US" sz="1500" dirty="0" smtClean="0"/>
              <a:t>Bandwidth – few GHz</a:t>
            </a:r>
            <a:endParaRPr lang="en-US" sz="1500" dirty="0" smtClean="0"/>
          </a:p>
          <a:p>
            <a:r>
              <a:rPr lang="en-US" sz="1500" dirty="0" smtClean="0"/>
              <a:t>Widely used for cable televisions and metropolitan area networks.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6083" y="571179"/>
            <a:ext cx="1310410" cy="423545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</a:t>
            </a:r>
            <a:r>
              <a:rPr spc="-5" dirty="0"/>
              <a:t>oppe</a:t>
            </a:r>
            <a:r>
              <a:rPr dirty="0"/>
              <a:t>r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885057" y="1277070"/>
            <a:ext cx="1642845" cy="437515"/>
          </a:xfrm>
          <a:prstGeom prst="rect">
            <a:avLst/>
          </a:prstGeom>
        </p:spPr>
        <p:txBody>
          <a:bodyPr vert="horz" wrap="square" lIns="0" tIns="10927" rIns="0" bIns="0" rtlCol="0">
            <a:spAutoFit/>
          </a:bodyPr>
          <a:lstStyle/>
          <a:p>
            <a:pPr marL="377825" indent="-365125">
              <a:lnSpc>
                <a:spcPct val="100000"/>
              </a:lnSpc>
              <a:spcBef>
                <a:spcPts val="130"/>
              </a:spcBef>
              <a:buClr>
                <a:srgbClr val="333399"/>
              </a:buClr>
              <a:buSzPct val="50000"/>
              <a:buChar char="●"/>
              <a:tabLst>
                <a:tab pos="377190" algn="l"/>
                <a:tab pos="377825" algn="l"/>
              </a:tabLst>
            </a:pP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Typical</a:t>
            </a:r>
            <a:r>
              <a:rPr sz="1390" spc="-4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examples</a:t>
            </a:r>
            <a:endParaRPr sz="139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194661" y="1536205"/>
          <a:ext cx="4866640" cy="824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8090"/>
                <a:gridCol w="1532890"/>
                <a:gridCol w="835660"/>
              </a:tblGrid>
              <a:tr h="541020">
                <a:tc>
                  <a:txBody>
                    <a:bodyPr/>
                    <a:lstStyle/>
                    <a:p>
                      <a:pPr marL="335915" indent="-304800">
                        <a:lnSpc>
                          <a:spcPts val="2130"/>
                        </a:lnSpc>
                        <a:buClr>
                          <a:srgbClr val="333399"/>
                        </a:buClr>
                        <a:buSzPct val="50000"/>
                        <a:buFont typeface="IPAexGothic"/>
                        <a:buChar char="◆"/>
                        <a:tabLst>
                          <a:tab pos="335915" algn="l"/>
                          <a:tab pos="336550" algn="l"/>
                        </a:tabLst>
                      </a:pPr>
                      <a:r>
                        <a:rPr sz="1260" spc="5" dirty="0">
                          <a:solidFill>
                            <a:srgbClr val="232323"/>
                          </a:solidFill>
                          <a:latin typeface="Arial" panose="020B0604020202020204"/>
                          <a:cs typeface="Arial" panose="020B0604020202020204"/>
                        </a:rPr>
                        <a:t>Category 5/6 Twisted</a:t>
                      </a:r>
                      <a:r>
                        <a:rPr sz="1260" spc="-45" dirty="0">
                          <a:solidFill>
                            <a:srgbClr val="232323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60" spc="5" dirty="0">
                          <a:solidFill>
                            <a:srgbClr val="232323"/>
                          </a:solidFill>
                          <a:latin typeface="Arial" panose="020B0604020202020204"/>
                          <a:cs typeface="Arial" panose="020B0604020202020204"/>
                        </a:rPr>
                        <a:t>Pair</a:t>
                      </a:r>
                      <a:endParaRPr sz="126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2890" algn="r">
                        <a:lnSpc>
                          <a:spcPts val="2130"/>
                        </a:lnSpc>
                      </a:pPr>
                      <a:r>
                        <a:rPr sz="1260" spc="-15" dirty="0">
                          <a:solidFill>
                            <a:srgbClr val="232323"/>
                          </a:solidFill>
                          <a:latin typeface="Arial" panose="020B0604020202020204"/>
                          <a:cs typeface="Arial" panose="020B0604020202020204"/>
                        </a:rPr>
                        <a:t>10M</a:t>
                      </a:r>
                      <a:r>
                        <a:rPr sz="1260" spc="-5" dirty="0">
                          <a:solidFill>
                            <a:srgbClr val="232323"/>
                          </a:solidFill>
                          <a:latin typeface="Arial" panose="020B0604020202020204"/>
                          <a:cs typeface="Arial" panose="020B0604020202020204"/>
                        </a:rPr>
                        <a:t>-</a:t>
                      </a:r>
                      <a:r>
                        <a:rPr sz="1260" spc="-15" dirty="0">
                          <a:solidFill>
                            <a:srgbClr val="232323"/>
                          </a:solidFill>
                          <a:latin typeface="Arial" panose="020B0604020202020204"/>
                          <a:cs typeface="Arial" panose="020B0604020202020204"/>
                        </a:rPr>
                        <a:t>10Gbps</a:t>
                      </a:r>
                      <a:endParaRPr sz="126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ts val="2130"/>
                        </a:lnSpc>
                      </a:pPr>
                      <a:r>
                        <a:rPr sz="1260" spc="5" dirty="0">
                          <a:solidFill>
                            <a:srgbClr val="232323"/>
                          </a:solidFill>
                          <a:latin typeface="Arial" panose="020B0604020202020204"/>
                          <a:cs typeface="Arial" panose="020B0604020202020204"/>
                        </a:rPr>
                        <a:t>50-100m</a:t>
                      </a:r>
                      <a:endParaRPr sz="126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283845">
                <a:tc>
                  <a:txBody>
                    <a:bodyPr/>
                    <a:lstStyle/>
                    <a:p>
                      <a:pPr marL="335915" indent="-304800">
                        <a:lnSpc>
                          <a:spcPts val="2210"/>
                        </a:lnSpc>
                        <a:spcBef>
                          <a:spcPts val="35"/>
                        </a:spcBef>
                        <a:buClr>
                          <a:srgbClr val="333399"/>
                        </a:buClr>
                        <a:buSzPct val="50000"/>
                        <a:buFont typeface="IPAexGothic"/>
                        <a:buChar char="◆"/>
                        <a:tabLst>
                          <a:tab pos="335915" algn="l"/>
                          <a:tab pos="336550" algn="l"/>
                        </a:tabLst>
                      </a:pPr>
                      <a:r>
                        <a:rPr sz="1260" spc="5" dirty="0">
                          <a:solidFill>
                            <a:srgbClr val="232323"/>
                          </a:solidFill>
                          <a:latin typeface="Arial" panose="020B0604020202020204"/>
                          <a:cs typeface="Arial" panose="020B0604020202020204"/>
                        </a:rPr>
                        <a:t>Coaxial</a:t>
                      </a:r>
                      <a:r>
                        <a:rPr sz="1260" spc="-10" dirty="0">
                          <a:solidFill>
                            <a:srgbClr val="232323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60" spc="5" dirty="0">
                          <a:solidFill>
                            <a:srgbClr val="232323"/>
                          </a:solidFill>
                          <a:latin typeface="Arial" panose="020B0604020202020204"/>
                          <a:cs typeface="Arial" panose="020B0604020202020204"/>
                        </a:rPr>
                        <a:t>Cable</a:t>
                      </a:r>
                      <a:endParaRPr sz="126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941" marB="0"/>
                </a:tc>
                <a:tc>
                  <a:txBody>
                    <a:bodyPr/>
                    <a:lstStyle/>
                    <a:p>
                      <a:pPr marR="316865" algn="r">
                        <a:lnSpc>
                          <a:spcPts val="2210"/>
                        </a:lnSpc>
                        <a:spcBef>
                          <a:spcPts val="35"/>
                        </a:spcBef>
                      </a:pPr>
                      <a:r>
                        <a:rPr sz="1260" spc="-15" dirty="0">
                          <a:solidFill>
                            <a:srgbClr val="232323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r>
                        <a:rPr sz="1260" spc="-5" dirty="0">
                          <a:solidFill>
                            <a:srgbClr val="232323"/>
                          </a:solidFill>
                          <a:latin typeface="Arial" panose="020B0604020202020204"/>
                          <a:cs typeface="Arial" panose="020B0604020202020204"/>
                        </a:rPr>
                        <a:t>-</a:t>
                      </a:r>
                      <a:r>
                        <a:rPr sz="1260" spc="-15" dirty="0">
                          <a:solidFill>
                            <a:srgbClr val="232323"/>
                          </a:solidFill>
                          <a:latin typeface="Arial" panose="020B0604020202020204"/>
                          <a:cs typeface="Arial" panose="020B0604020202020204"/>
                        </a:rPr>
                        <a:t>100Mbps</a:t>
                      </a:r>
                      <a:endParaRPr sz="126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941" marB="0"/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ts val="2210"/>
                        </a:lnSpc>
                        <a:spcBef>
                          <a:spcPts val="35"/>
                        </a:spcBef>
                      </a:pPr>
                      <a:r>
                        <a:rPr sz="1260" spc="5" dirty="0">
                          <a:solidFill>
                            <a:srgbClr val="232323"/>
                          </a:solidFill>
                          <a:latin typeface="Arial" panose="020B0604020202020204"/>
                          <a:cs typeface="Arial" panose="020B0604020202020204"/>
                        </a:rPr>
                        <a:t>200m</a:t>
                      </a:r>
                      <a:endParaRPr sz="126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941" marB="0"/>
                </a:tc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3055657" y="2383507"/>
            <a:ext cx="4162379" cy="234932"/>
            <a:chOff x="2738120" y="3601300"/>
            <a:chExt cx="6289040" cy="354965"/>
          </a:xfrm>
        </p:grpSpPr>
        <p:sp>
          <p:nvSpPr>
            <p:cNvPr id="7" name="object 7"/>
            <p:cNvSpPr/>
            <p:nvPr/>
          </p:nvSpPr>
          <p:spPr>
            <a:xfrm>
              <a:off x="2753360" y="3636860"/>
              <a:ext cx="1869439" cy="297180"/>
            </a:xfrm>
            <a:custGeom>
              <a:avLst/>
              <a:gdLst/>
              <a:ahLst/>
              <a:cxnLst/>
              <a:rect l="l" t="t" r="r" b="b"/>
              <a:pathLst>
                <a:path w="1869439" h="297179">
                  <a:moveTo>
                    <a:pt x="0" y="273697"/>
                  </a:moveTo>
                  <a:lnTo>
                    <a:pt x="50799" y="281198"/>
                  </a:lnTo>
                  <a:lnTo>
                    <a:pt x="101599" y="287985"/>
                  </a:lnTo>
                  <a:lnTo>
                    <a:pt x="152399" y="293343"/>
                  </a:lnTo>
                  <a:lnTo>
                    <a:pt x="203199" y="296557"/>
                  </a:lnTo>
                  <a:lnTo>
                    <a:pt x="253999" y="296915"/>
                  </a:lnTo>
                  <a:lnTo>
                    <a:pt x="304799" y="293700"/>
                  </a:lnTo>
                  <a:lnTo>
                    <a:pt x="355599" y="286199"/>
                  </a:lnTo>
                  <a:lnTo>
                    <a:pt x="406399" y="273697"/>
                  </a:lnTo>
                  <a:lnTo>
                    <a:pt x="447405" y="258092"/>
                  </a:lnTo>
                  <a:lnTo>
                    <a:pt x="488980" y="236634"/>
                  </a:lnTo>
                  <a:lnTo>
                    <a:pt x="530880" y="210787"/>
                  </a:lnTo>
                  <a:lnTo>
                    <a:pt x="572861" y="182014"/>
                  </a:lnTo>
                  <a:lnTo>
                    <a:pt x="614679" y="151777"/>
                  </a:lnTo>
                  <a:lnTo>
                    <a:pt x="656092" y="121541"/>
                  </a:lnTo>
                  <a:lnTo>
                    <a:pt x="696854" y="92768"/>
                  </a:lnTo>
                  <a:lnTo>
                    <a:pt x="736721" y="66921"/>
                  </a:lnTo>
                  <a:lnTo>
                    <a:pt x="775451" y="45463"/>
                  </a:lnTo>
                  <a:lnTo>
                    <a:pt x="812799" y="29857"/>
                  </a:lnTo>
                  <a:lnTo>
                    <a:pt x="862800" y="14928"/>
                  </a:lnTo>
                  <a:lnTo>
                    <a:pt x="909245" y="4976"/>
                  </a:lnTo>
                  <a:lnTo>
                    <a:pt x="953558" y="0"/>
                  </a:lnTo>
                  <a:lnTo>
                    <a:pt x="997161" y="0"/>
                  </a:lnTo>
                  <a:lnTo>
                    <a:pt x="1041474" y="4976"/>
                  </a:lnTo>
                  <a:lnTo>
                    <a:pt x="1087919" y="14928"/>
                  </a:lnTo>
                  <a:lnTo>
                    <a:pt x="1137919" y="29857"/>
                  </a:lnTo>
                  <a:lnTo>
                    <a:pt x="1175633" y="45463"/>
                  </a:lnTo>
                  <a:lnTo>
                    <a:pt x="1215298" y="66921"/>
                  </a:lnTo>
                  <a:lnTo>
                    <a:pt x="1256426" y="92768"/>
                  </a:lnTo>
                  <a:lnTo>
                    <a:pt x="1298529" y="121541"/>
                  </a:lnTo>
                  <a:lnTo>
                    <a:pt x="1341119" y="151777"/>
                  </a:lnTo>
                  <a:lnTo>
                    <a:pt x="1383710" y="182014"/>
                  </a:lnTo>
                  <a:lnTo>
                    <a:pt x="1425813" y="210787"/>
                  </a:lnTo>
                  <a:lnTo>
                    <a:pt x="1466941" y="236634"/>
                  </a:lnTo>
                  <a:lnTo>
                    <a:pt x="1506606" y="258092"/>
                  </a:lnTo>
                  <a:lnTo>
                    <a:pt x="1544319" y="273697"/>
                  </a:lnTo>
                  <a:lnTo>
                    <a:pt x="1597874" y="286494"/>
                  </a:lnTo>
                  <a:lnTo>
                    <a:pt x="1652614" y="291470"/>
                  </a:lnTo>
                  <a:lnTo>
                    <a:pt x="1706406" y="290759"/>
                  </a:lnTo>
                  <a:lnTo>
                    <a:pt x="1757117" y="286494"/>
                  </a:lnTo>
                  <a:lnTo>
                    <a:pt x="1802615" y="280806"/>
                  </a:lnTo>
                  <a:lnTo>
                    <a:pt x="1840766" y="275830"/>
                  </a:lnTo>
                  <a:lnTo>
                    <a:pt x="1869439" y="273697"/>
                  </a:lnTo>
                </a:path>
              </a:pathLst>
            </a:custGeom>
            <a:ln w="30479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8" name="object 8"/>
            <p:cNvSpPr/>
            <p:nvPr/>
          </p:nvSpPr>
          <p:spPr>
            <a:xfrm>
              <a:off x="4216400" y="3636860"/>
              <a:ext cx="1869439" cy="297180"/>
            </a:xfrm>
            <a:custGeom>
              <a:avLst/>
              <a:gdLst/>
              <a:ahLst/>
              <a:cxnLst/>
              <a:rect l="l" t="t" r="r" b="b"/>
              <a:pathLst>
                <a:path w="1869439" h="297179">
                  <a:moveTo>
                    <a:pt x="0" y="273697"/>
                  </a:moveTo>
                  <a:lnTo>
                    <a:pt x="50799" y="281198"/>
                  </a:lnTo>
                  <a:lnTo>
                    <a:pt x="101599" y="287985"/>
                  </a:lnTo>
                  <a:lnTo>
                    <a:pt x="152399" y="293343"/>
                  </a:lnTo>
                  <a:lnTo>
                    <a:pt x="203199" y="296557"/>
                  </a:lnTo>
                  <a:lnTo>
                    <a:pt x="253999" y="296915"/>
                  </a:lnTo>
                  <a:lnTo>
                    <a:pt x="304799" y="293700"/>
                  </a:lnTo>
                  <a:lnTo>
                    <a:pt x="355599" y="286199"/>
                  </a:lnTo>
                  <a:lnTo>
                    <a:pt x="406399" y="273697"/>
                  </a:lnTo>
                  <a:lnTo>
                    <a:pt x="447405" y="258092"/>
                  </a:lnTo>
                  <a:lnTo>
                    <a:pt x="488980" y="236634"/>
                  </a:lnTo>
                  <a:lnTo>
                    <a:pt x="530880" y="210787"/>
                  </a:lnTo>
                  <a:lnTo>
                    <a:pt x="572861" y="182014"/>
                  </a:lnTo>
                  <a:lnTo>
                    <a:pt x="614679" y="151777"/>
                  </a:lnTo>
                  <a:lnTo>
                    <a:pt x="656092" y="121541"/>
                  </a:lnTo>
                  <a:lnTo>
                    <a:pt x="696854" y="92768"/>
                  </a:lnTo>
                  <a:lnTo>
                    <a:pt x="736721" y="66921"/>
                  </a:lnTo>
                  <a:lnTo>
                    <a:pt x="775451" y="45463"/>
                  </a:lnTo>
                  <a:lnTo>
                    <a:pt x="812799" y="29857"/>
                  </a:lnTo>
                  <a:lnTo>
                    <a:pt x="862800" y="14928"/>
                  </a:lnTo>
                  <a:lnTo>
                    <a:pt x="909245" y="4976"/>
                  </a:lnTo>
                  <a:lnTo>
                    <a:pt x="953558" y="0"/>
                  </a:lnTo>
                  <a:lnTo>
                    <a:pt x="997161" y="0"/>
                  </a:lnTo>
                  <a:lnTo>
                    <a:pt x="1041474" y="4976"/>
                  </a:lnTo>
                  <a:lnTo>
                    <a:pt x="1087919" y="14928"/>
                  </a:lnTo>
                  <a:lnTo>
                    <a:pt x="1137919" y="29857"/>
                  </a:lnTo>
                  <a:lnTo>
                    <a:pt x="1175633" y="45463"/>
                  </a:lnTo>
                  <a:lnTo>
                    <a:pt x="1215298" y="66921"/>
                  </a:lnTo>
                  <a:lnTo>
                    <a:pt x="1256426" y="92768"/>
                  </a:lnTo>
                  <a:lnTo>
                    <a:pt x="1298529" y="121541"/>
                  </a:lnTo>
                  <a:lnTo>
                    <a:pt x="1341119" y="151777"/>
                  </a:lnTo>
                  <a:lnTo>
                    <a:pt x="1383710" y="182014"/>
                  </a:lnTo>
                  <a:lnTo>
                    <a:pt x="1425813" y="210787"/>
                  </a:lnTo>
                  <a:lnTo>
                    <a:pt x="1466941" y="236634"/>
                  </a:lnTo>
                  <a:lnTo>
                    <a:pt x="1506606" y="258092"/>
                  </a:lnTo>
                  <a:lnTo>
                    <a:pt x="1544319" y="273697"/>
                  </a:lnTo>
                  <a:lnTo>
                    <a:pt x="1597874" y="286494"/>
                  </a:lnTo>
                  <a:lnTo>
                    <a:pt x="1652614" y="291470"/>
                  </a:lnTo>
                  <a:lnTo>
                    <a:pt x="1706406" y="290759"/>
                  </a:lnTo>
                  <a:lnTo>
                    <a:pt x="1757117" y="286494"/>
                  </a:lnTo>
                  <a:lnTo>
                    <a:pt x="1802615" y="280806"/>
                  </a:lnTo>
                  <a:lnTo>
                    <a:pt x="1840766" y="275830"/>
                  </a:lnTo>
                  <a:lnTo>
                    <a:pt x="1869439" y="273697"/>
                  </a:lnTo>
                </a:path>
              </a:pathLst>
            </a:custGeom>
            <a:ln w="30479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9" name="object 9"/>
            <p:cNvSpPr/>
            <p:nvPr/>
          </p:nvSpPr>
          <p:spPr>
            <a:xfrm>
              <a:off x="5679440" y="3616540"/>
              <a:ext cx="1869439" cy="297180"/>
            </a:xfrm>
            <a:custGeom>
              <a:avLst/>
              <a:gdLst/>
              <a:ahLst/>
              <a:cxnLst/>
              <a:rect l="l" t="t" r="r" b="b"/>
              <a:pathLst>
                <a:path w="1869440" h="297179">
                  <a:moveTo>
                    <a:pt x="0" y="273697"/>
                  </a:moveTo>
                  <a:lnTo>
                    <a:pt x="50799" y="281198"/>
                  </a:lnTo>
                  <a:lnTo>
                    <a:pt x="101599" y="287985"/>
                  </a:lnTo>
                  <a:lnTo>
                    <a:pt x="152399" y="293343"/>
                  </a:lnTo>
                  <a:lnTo>
                    <a:pt x="203199" y="296557"/>
                  </a:lnTo>
                  <a:lnTo>
                    <a:pt x="253999" y="296915"/>
                  </a:lnTo>
                  <a:lnTo>
                    <a:pt x="304799" y="293700"/>
                  </a:lnTo>
                  <a:lnTo>
                    <a:pt x="355599" y="286199"/>
                  </a:lnTo>
                  <a:lnTo>
                    <a:pt x="406399" y="273697"/>
                  </a:lnTo>
                  <a:lnTo>
                    <a:pt x="447405" y="258092"/>
                  </a:lnTo>
                  <a:lnTo>
                    <a:pt x="488980" y="236634"/>
                  </a:lnTo>
                  <a:lnTo>
                    <a:pt x="530880" y="210787"/>
                  </a:lnTo>
                  <a:lnTo>
                    <a:pt x="572861" y="182014"/>
                  </a:lnTo>
                  <a:lnTo>
                    <a:pt x="614679" y="151777"/>
                  </a:lnTo>
                  <a:lnTo>
                    <a:pt x="656092" y="121541"/>
                  </a:lnTo>
                  <a:lnTo>
                    <a:pt x="696854" y="92768"/>
                  </a:lnTo>
                  <a:lnTo>
                    <a:pt x="736721" y="66921"/>
                  </a:lnTo>
                  <a:lnTo>
                    <a:pt x="775451" y="45463"/>
                  </a:lnTo>
                  <a:lnTo>
                    <a:pt x="812799" y="29857"/>
                  </a:lnTo>
                  <a:lnTo>
                    <a:pt x="862800" y="14928"/>
                  </a:lnTo>
                  <a:lnTo>
                    <a:pt x="909245" y="4976"/>
                  </a:lnTo>
                  <a:lnTo>
                    <a:pt x="953558" y="0"/>
                  </a:lnTo>
                  <a:lnTo>
                    <a:pt x="997161" y="0"/>
                  </a:lnTo>
                  <a:lnTo>
                    <a:pt x="1041474" y="4976"/>
                  </a:lnTo>
                  <a:lnTo>
                    <a:pt x="1087919" y="14928"/>
                  </a:lnTo>
                  <a:lnTo>
                    <a:pt x="1137919" y="29857"/>
                  </a:lnTo>
                  <a:lnTo>
                    <a:pt x="1175633" y="45463"/>
                  </a:lnTo>
                  <a:lnTo>
                    <a:pt x="1215298" y="66921"/>
                  </a:lnTo>
                  <a:lnTo>
                    <a:pt x="1256426" y="92768"/>
                  </a:lnTo>
                  <a:lnTo>
                    <a:pt x="1298529" y="121541"/>
                  </a:lnTo>
                  <a:lnTo>
                    <a:pt x="1341119" y="151777"/>
                  </a:lnTo>
                  <a:lnTo>
                    <a:pt x="1383710" y="182014"/>
                  </a:lnTo>
                  <a:lnTo>
                    <a:pt x="1425813" y="210787"/>
                  </a:lnTo>
                  <a:lnTo>
                    <a:pt x="1466941" y="236634"/>
                  </a:lnTo>
                  <a:lnTo>
                    <a:pt x="1506606" y="258092"/>
                  </a:lnTo>
                  <a:lnTo>
                    <a:pt x="1544319" y="273697"/>
                  </a:lnTo>
                  <a:lnTo>
                    <a:pt x="1597874" y="286494"/>
                  </a:lnTo>
                  <a:lnTo>
                    <a:pt x="1652614" y="291470"/>
                  </a:lnTo>
                  <a:lnTo>
                    <a:pt x="1706406" y="290759"/>
                  </a:lnTo>
                  <a:lnTo>
                    <a:pt x="1757117" y="286494"/>
                  </a:lnTo>
                  <a:lnTo>
                    <a:pt x="1802615" y="280806"/>
                  </a:lnTo>
                  <a:lnTo>
                    <a:pt x="1840766" y="275830"/>
                  </a:lnTo>
                  <a:lnTo>
                    <a:pt x="1869439" y="273697"/>
                  </a:lnTo>
                </a:path>
              </a:pathLst>
            </a:custGeom>
            <a:ln w="30479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142479" y="3616540"/>
              <a:ext cx="1869439" cy="297180"/>
            </a:xfrm>
            <a:custGeom>
              <a:avLst/>
              <a:gdLst/>
              <a:ahLst/>
              <a:cxnLst/>
              <a:rect l="l" t="t" r="r" b="b"/>
              <a:pathLst>
                <a:path w="1869440" h="297179">
                  <a:moveTo>
                    <a:pt x="0" y="273697"/>
                  </a:moveTo>
                  <a:lnTo>
                    <a:pt x="50799" y="281198"/>
                  </a:lnTo>
                  <a:lnTo>
                    <a:pt x="101599" y="287985"/>
                  </a:lnTo>
                  <a:lnTo>
                    <a:pt x="152399" y="293343"/>
                  </a:lnTo>
                  <a:lnTo>
                    <a:pt x="203199" y="296557"/>
                  </a:lnTo>
                  <a:lnTo>
                    <a:pt x="253999" y="296915"/>
                  </a:lnTo>
                  <a:lnTo>
                    <a:pt x="304799" y="293700"/>
                  </a:lnTo>
                  <a:lnTo>
                    <a:pt x="355599" y="286199"/>
                  </a:lnTo>
                  <a:lnTo>
                    <a:pt x="406399" y="273697"/>
                  </a:lnTo>
                  <a:lnTo>
                    <a:pt x="447405" y="258092"/>
                  </a:lnTo>
                  <a:lnTo>
                    <a:pt x="488980" y="236634"/>
                  </a:lnTo>
                  <a:lnTo>
                    <a:pt x="530880" y="210787"/>
                  </a:lnTo>
                  <a:lnTo>
                    <a:pt x="572861" y="182014"/>
                  </a:lnTo>
                  <a:lnTo>
                    <a:pt x="614679" y="151777"/>
                  </a:lnTo>
                  <a:lnTo>
                    <a:pt x="656092" y="121541"/>
                  </a:lnTo>
                  <a:lnTo>
                    <a:pt x="696854" y="92768"/>
                  </a:lnTo>
                  <a:lnTo>
                    <a:pt x="736721" y="66921"/>
                  </a:lnTo>
                  <a:lnTo>
                    <a:pt x="775451" y="45463"/>
                  </a:lnTo>
                  <a:lnTo>
                    <a:pt x="812799" y="29857"/>
                  </a:lnTo>
                  <a:lnTo>
                    <a:pt x="862800" y="14928"/>
                  </a:lnTo>
                  <a:lnTo>
                    <a:pt x="909245" y="4976"/>
                  </a:lnTo>
                  <a:lnTo>
                    <a:pt x="953558" y="0"/>
                  </a:lnTo>
                  <a:lnTo>
                    <a:pt x="997161" y="0"/>
                  </a:lnTo>
                  <a:lnTo>
                    <a:pt x="1041474" y="4976"/>
                  </a:lnTo>
                  <a:lnTo>
                    <a:pt x="1087919" y="14928"/>
                  </a:lnTo>
                  <a:lnTo>
                    <a:pt x="1137919" y="29857"/>
                  </a:lnTo>
                  <a:lnTo>
                    <a:pt x="1175633" y="45463"/>
                  </a:lnTo>
                  <a:lnTo>
                    <a:pt x="1215298" y="66921"/>
                  </a:lnTo>
                  <a:lnTo>
                    <a:pt x="1256426" y="92768"/>
                  </a:lnTo>
                  <a:lnTo>
                    <a:pt x="1298529" y="121541"/>
                  </a:lnTo>
                  <a:lnTo>
                    <a:pt x="1341119" y="151777"/>
                  </a:lnTo>
                  <a:lnTo>
                    <a:pt x="1383710" y="182014"/>
                  </a:lnTo>
                  <a:lnTo>
                    <a:pt x="1425813" y="210787"/>
                  </a:lnTo>
                  <a:lnTo>
                    <a:pt x="1466941" y="236634"/>
                  </a:lnTo>
                  <a:lnTo>
                    <a:pt x="1506606" y="258092"/>
                  </a:lnTo>
                  <a:lnTo>
                    <a:pt x="1544319" y="273697"/>
                  </a:lnTo>
                  <a:lnTo>
                    <a:pt x="1597874" y="286494"/>
                  </a:lnTo>
                  <a:lnTo>
                    <a:pt x="1652614" y="291470"/>
                  </a:lnTo>
                  <a:lnTo>
                    <a:pt x="1706406" y="290759"/>
                  </a:lnTo>
                  <a:lnTo>
                    <a:pt x="1757117" y="286494"/>
                  </a:lnTo>
                  <a:lnTo>
                    <a:pt x="1802615" y="280806"/>
                  </a:lnTo>
                  <a:lnTo>
                    <a:pt x="1840766" y="275830"/>
                  </a:lnTo>
                  <a:lnTo>
                    <a:pt x="1869439" y="273697"/>
                  </a:lnTo>
                </a:path>
              </a:pathLst>
            </a:custGeom>
            <a:ln w="30479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753360" y="3623181"/>
              <a:ext cx="1869439" cy="297180"/>
            </a:xfrm>
            <a:custGeom>
              <a:avLst/>
              <a:gdLst/>
              <a:ahLst/>
              <a:cxnLst/>
              <a:rect l="l" t="t" r="r" b="b"/>
              <a:pathLst>
                <a:path w="1869439" h="297179">
                  <a:moveTo>
                    <a:pt x="0" y="23217"/>
                  </a:moveTo>
                  <a:lnTo>
                    <a:pt x="50799" y="15716"/>
                  </a:lnTo>
                  <a:lnTo>
                    <a:pt x="101599" y="8929"/>
                  </a:lnTo>
                  <a:lnTo>
                    <a:pt x="152399" y="3571"/>
                  </a:lnTo>
                  <a:lnTo>
                    <a:pt x="203199" y="357"/>
                  </a:lnTo>
                  <a:lnTo>
                    <a:pt x="253999" y="0"/>
                  </a:lnTo>
                  <a:lnTo>
                    <a:pt x="304799" y="3214"/>
                  </a:lnTo>
                  <a:lnTo>
                    <a:pt x="355599" y="10715"/>
                  </a:lnTo>
                  <a:lnTo>
                    <a:pt x="406399" y="23217"/>
                  </a:lnTo>
                  <a:lnTo>
                    <a:pt x="447405" y="38822"/>
                  </a:lnTo>
                  <a:lnTo>
                    <a:pt x="488980" y="60280"/>
                  </a:lnTo>
                  <a:lnTo>
                    <a:pt x="530880" y="86127"/>
                  </a:lnTo>
                  <a:lnTo>
                    <a:pt x="572861" y="114901"/>
                  </a:lnTo>
                  <a:lnTo>
                    <a:pt x="614679" y="145137"/>
                  </a:lnTo>
                  <a:lnTo>
                    <a:pt x="656092" y="175373"/>
                  </a:lnTo>
                  <a:lnTo>
                    <a:pt x="696854" y="204146"/>
                  </a:lnTo>
                  <a:lnTo>
                    <a:pt x="736721" y="229993"/>
                  </a:lnTo>
                  <a:lnTo>
                    <a:pt x="775451" y="251451"/>
                  </a:lnTo>
                  <a:lnTo>
                    <a:pt x="812799" y="267057"/>
                  </a:lnTo>
                  <a:lnTo>
                    <a:pt x="862800" y="281986"/>
                  </a:lnTo>
                  <a:lnTo>
                    <a:pt x="909245" y="291938"/>
                  </a:lnTo>
                  <a:lnTo>
                    <a:pt x="953558" y="296915"/>
                  </a:lnTo>
                  <a:lnTo>
                    <a:pt x="997161" y="296915"/>
                  </a:lnTo>
                  <a:lnTo>
                    <a:pt x="1041474" y="291938"/>
                  </a:lnTo>
                  <a:lnTo>
                    <a:pt x="1087919" y="281986"/>
                  </a:lnTo>
                  <a:lnTo>
                    <a:pt x="1137919" y="267057"/>
                  </a:lnTo>
                  <a:lnTo>
                    <a:pt x="1175633" y="251451"/>
                  </a:lnTo>
                  <a:lnTo>
                    <a:pt x="1215298" y="229993"/>
                  </a:lnTo>
                  <a:lnTo>
                    <a:pt x="1256426" y="204146"/>
                  </a:lnTo>
                  <a:lnTo>
                    <a:pt x="1298529" y="175373"/>
                  </a:lnTo>
                  <a:lnTo>
                    <a:pt x="1341119" y="145137"/>
                  </a:lnTo>
                  <a:lnTo>
                    <a:pt x="1383710" y="114901"/>
                  </a:lnTo>
                  <a:lnTo>
                    <a:pt x="1425813" y="86127"/>
                  </a:lnTo>
                  <a:lnTo>
                    <a:pt x="1466941" y="60280"/>
                  </a:lnTo>
                  <a:lnTo>
                    <a:pt x="1506606" y="38822"/>
                  </a:lnTo>
                  <a:lnTo>
                    <a:pt x="1544319" y="23217"/>
                  </a:lnTo>
                  <a:lnTo>
                    <a:pt x="1597874" y="10420"/>
                  </a:lnTo>
                  <a:lnTo>
                    <a:pt x="1652614" y="5444"/>
                  </a:lnTo>
                  <a:lnTo>
                    <a:pt x="1706406" y="6155"/>
                  </a:lnTo>
                  <a:lnTo>
                    <a:pt x="1757117" y="10420"/>
                  </a:lnTo>
                  <a:lnTo>
                    <a:pt x="1802615" y="16108"/>
                  </a:lnTo>
                  <a:lnTo>
                    <a:pt x="1840766" y="21084"/>
                  </a:lnTo>
                  <a:lnTo>
                    <a:pt x="1869439" y="23217"/>
                  </a:lnTo>
                </a:path>
              </a:pathLst>
            </a:custGeom>
            <a:ln w="3047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216400" y="3623181"/>
              <a:ext cx="1869439" cy="297180"/>
            </a:xfrm>
            <a:custGeom>
              <a:avLst/>
              <a:gdLst/>
              <a:ahLst/>
              <a:cxnLst/>
              <a:rect l="l" t="t" r="r" b="b"/>
              <a:pathLst>
                <a:path w="1869439" h="297179">
                  <a:moveTo>
                    <a:pt x="0" y="23217"/>
                  </a:moveTo>
                  <a:lnTo>
                    <a:pt x="50799" y="15716"/>
                  </a:lnTo>
                  <a:lnTo>
                    <a:pt x="101599" y="8929"/>
                  </a:lnTo>
                  <a:lnTo>
                    <a:pt x="152399" y="3571"/>
                  </a:lnTo>
                  <a:lnTo>
                    <a:pt x="203199" y="357"/>
                  </a:lnTo>
                  <a:lnTo>
                    <a:pt x="253999" y="0"/>
                  </a:lnTo>
                  <a:lnTo>
                    <a:pt x="304799" y="3214"/>
                  </a:lnTo>
                  <a:lnTo>
                    <a:pt x="355599" y="10715"/>
                  </a:lnTo>
                  <a:lnTo>
                    <a:pt x="406399" y="23217"/>
                  </a:lnTo>
                  <a:lnTo>
                    <a:pt x="447405" y="38822"/>
                  </a:lnTo>
                  <a:lnTo>
                    <a:pt x="488980" y="60280"/>
                  </a:lnTo>
                  <a:lnTo>
                    <a:pt x="530880" y="86127"/>
                  </a:lnTo>
                  <a:lnTo>
                    <a:pt x="572861" y="114901"/>
                  </a:lnTo>
                  <a:lnTo>
                    <a:pt x="614679" y="145137"/>
                  </a:lnTo>
                  <a:lnTo>
                    <a:pt x="656092" y="175373"/>
                  </a:lnTo>
                  <a:lnTo>
                    <a:pt x="696854" y="204146"/>
                  </a:lnTo>
                  <a:lnTo>
                    <a:pt x="736721" y="229993"/>
                  </a:lnTo>
                  <a:lnTo>
                    <a:pt x="775451" y="251451"/>
                  </a:lnTo>
                  <a:lnTo>
                    <a:pt x="812799" y="267057"/>
                  </a:lnTo>
                  <a:lnTo>
                    <a:pt x="862800" y="281986"/>
                  </a:lnTo>
                  <a:lnTo>
                    <a:pt x="909245" y="291938"/>
                  </a:lnTo>
                  <a:lnTo>
                    <a:pt x="953558" y="296915"/>
                  </a:lnTo>
                  <a:lnTo>
                    <a:pt x="997161" y="296915"/>
                  </a:lnTo>
                  <a:lnTo>
                    <a:pt x="1041474" y="291938"/>
                  </a:lnTo>
                  <a:lnTo>
                    <a:pt x="1087919" y="281986"/>
                  </a:lnTo>
                  <a:lnTo>
                    <a:pt x="1137919" y="267057"/>
                  </a:lnTo>
                  <a:lnTo>
                    <a:pt x="1175633" y="251451"/>
                  </a:lnTo>
                  <a:lnTo>
                    <a:pt x="1215298" y="229993"/>
                  </a:lnTo>
                  <a:lnTo>
                    <a:pt x="1256426" y="204146"/>
                  </a:lnTo>
                  <a:lnTo>
                    <a:pt x="1298529" y="175373"/>
                  </a:lnTo>
                  <a:lnTo>
                    <a:pt x="1341119" y="145137"/>
                  </a:lnTo>
                  <a:lnTo>
                    <a:pt x="1383710" y="114901"/>
                  </a:lnTo>
                  <a:lnTo>
                    <a:pt x="1425813" y="86127"/>
                  </a:lnTo>
                  <a:lnTo>
                    <a:pt x="1466941" y="60280"/>
                  </a:lnTo>
                  <a:lnTo>
                    <a:pt x="1506606" y="38822"/>
                  </a:lnTo>
                  <a:lnTo>
                    <a:pt x="1544319" y="23217"/>
                  </a:lnTo>
                  <a:lnTo>
                    <a:pt x="1597874" y="10420"/>
                  </a:lnTo>
                  <a:lnTo>
                    <a:pt x="1652614" y="5444"/>
                  </a:lnTo>
                  <a:lnTo>
                    <a:pt x="1706406" y="6155"/>
                  </a:lnTo>
                  <a:lnTo>
                    <a:pt x="1757117" y="10420"/>
                  </a:lnTo>
                  <a:lnTo>
                    <a:pt x="1802615" y="16108"/>
                  </a:lnTo>
                  <a:lnTo>
                    <a:pt x="1840766" y="21084"/>
                  </a:lnTo>
                  <a:lnTo>
                    <a:pt x="1869439" y="23217"/>
                  </a:lnTo>
                </a:path>
              </a:pathLst>
            </a:custGeom>
            <a:ln w="3047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679440" y="3643501"/>
              <a:ext cx="1869439" cy="297180"/>
            </a:xfrm>
            <a:custGeom>
              <a:avLst/>
              <a:gdLst/>
              <a:ahLst/>
              <a:cxnLst/>
              <a:rect l="l" t="t" r="r" b="b"/>
              <a:pathLst>
                <a:path w="1869440" h="297179">
                  <a:moveTo>
                    <a:pt x="0" y="23217"/>
                  </a:moveTo>
                  <a:lnTo>
                    <a:pt x="50799" y="15716"/>
                  </a:lnTo>
                  <a:lnTo>
                    <a:pt x="101599" y="8929"/>
                  </a:lnTo>
                  <a:lnTo>
                    <a:pt x="152399" y="3571"/>
                  </a:lnTo>
                  <a:lnTo>
                    <a:pt x="203199" y="357"/>
                  </a:lnTo>
                  <a:lnTo>
                    <a:pt x="253999" y="0"/>
                  </a:lnTo>
                  <a:lnTo>
                    <a:pt x="304799" y="3214"/>
                  </a:lnTo>
                  <a:lnTo>
                    <a:pt x="355599" y="10715"/>
                  </a:lnTo>
                  <a:lnTo>
                    <a:pt x="406399" y="23217"/>
                  </a:lnTo>
                  <a:lnTo>
                    <a:pt x="447405" y="38822"/>
                  </a:lnTo>
                  <a:lnTo>
                    <a:pt x="488980" y="60280"/>
                  </a:lnTo>
                  <a:lnTo>
                    <a:pt x="530880" y="86127"/>
                  </a:lnTo>
                  <a:lnTo>
                    <a:pt x="572861" y="114901"/>
                  </a:lnTo>
                  <a:lnTo>
                    <a:pt x="614679" y="145137"/>
                  </a:lnTo>
                  <a:lnTo>
                    <a:pt x="656092" y="175373"/>
                  </a:lnTo>
                  <a:lnTo>
                    <a:pt x="696854" y="204146"/>
                  </a:lnTo>
                  <a:lnTo>
                    <a:pt x="736721" y="229993"/>
                  </a:lnTo>
                  <a:lnTo>
                    <a:pt x="775451" y="251451"/>
                  </a:lnTo>
                  <a:lnTo>
                    <a:pt x="812799" y="267057"/>
                  </a:lnTo>
                  <a:lnTo>
                    <a:pt x="862800" y="281986"/>
                  </a:lnTo>
                  <a:lnTo>
                    <a:pt x="909245" y="291938"/>
                  </a:lnTo>
                  <a:lnTo>
                    <a:pt x="953558" y="296915"/>
                  </a:lnTo>
                  <a:lnTo>
                    <a:pt x="997161" y="296915"/>
                  </a:lnTo>
                  <a:lnTo>
                    <a:pt x="1041474" y="291938"/>
                  </a:lnTo>
                  <a:lnTo>
                    <a:pt x="1087919" y="281986"/>
                  </a:lnTo>
                  <a:lnTo>
                    <a:pt x="1137919" y="267057"/>
                  </a:lnTo>
                  <a:lnTo>
                    <a:pt x="1175633" y="251451"/>
                  </a:lnTo>
                  <a:lnTo>
                    <a:pt x="1215298" y="229993"/>
                  </a:lnTo>
                  <a:lnTo>
                    <a:pt x="1256426" y="204146"/>
                  </a:lnTo>
                  <a:lnTo>
                    <a:pt x="1298529" y="175373"/>
                  </a:lnTo>
                  <a:lnTo>
                    <a:pt x="1341119" y="145137"/>
                  </a:lnTo>
                  <a:lnTo>
                    <a:pt x="1383710" y="114901"/>
                  </a:lnTo>
                  <a:lnTo>
                    <a:pt x="1425813" y="86127"/>
                  </a:lnTo>
                  <a:lnTo>
                    <a:pt x="1466941" y="60280"/>
                  </a:lnTo>
                  <a:lnTo>
                    <a:pt x="1506606" y="38822"/>
                  </a:lnTo>
                  <a:lnTo>
                    <a:pt x="1544319" y="23217"/>
                  </a:lnTo>
                  <a:lnTo>
                    <a:pt x="1597874" y="10420"/>
                  </a:lnTo>
                  <a:lnTo>
                    <a:pt x="1652614" y="5444"/>
                  </a:lnTo>
                  <a:lnTo>
                    <a:pt x="1706406" y="6155"/>
                  </a:lnTo>
                  <a:lnTo>
                    <a:pt x="1757117" y="10420"/>
                  </a:lnTo>
                  <a:lnTo>
                    <a:pt x="1802615" y="16108"/>
                  </a:lnTo>
                  <a:lnTo>
                    <a:pt x="1840766" y="21084"/>
                  </a:lnTo>
                  <a:lnTo>
                    <a:pt x="1869439" y="23217"/>
                  </a:lnTo>
                </a:path>
              </a:pathLst>
            </a:custGeom>
            <a:ln w="3047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142479" y="3643501"/>
              <a:ext cx="1869439" cy="297180"/>
            </a:xfrm>
            <a:custGeom>
              <a:avLst/>
              <a:gdLst/>
              <a:ahLst/>
              <a:cxnLst/>
              <a:rect l="l" t="t" r="r" b="b"/>
              <a:pathLst>
                <a:path w="1869440" h="297179">
                  <a:moveTo>
                    <a:pt x="0" y="23217"/>
                  </a:moveTo>
                  <a:lnTo>
                    <a:pt x="50799" y="15716"/>
                  </a:lnTo>
                  <a:lnTo>
                    <a:pt x="101599" y="8929"/>
                  </a:lnTo>
                  <a:lnTo>
                    <a:pt x="152399" y="3571"/>
                  </a:lnTo>
                  <a:lnTo>
                    <a:pt x="203199" y="357"/>
                  </a:lnTo>
                  <a:lnTo>
                    <a:pt x="253999" y="0"/>
                  </a:lnTo>
                  <a:lnTo>
                    <a:pt x="304799" y="3214"/>
                  </a:lnTo>
                  <a:lnTo>
                    <a:pt x="355599" y="10715"/>
                  </a:lnTo>
                  <a:lnTo>
                    <a:pt x="406399" y="23217"/>
                  </a:lnTo>
                  <a:lnTo>
                    <a:pt x="447405" y="38822"/>
                  </a:lnTo>
                  <a:lnTo>
                    <a:pt x="488980" y="60280"/>
                  </a:lnTo>
                  <a:lnTo>
                    <a:pt x="530880" y="86127"/>
                  </a:lnTo>
                  <a:lnTo>
                    <a:pt x="572861" y="114901"/>
                  </a:lnTo>
                  <a:lnTo>
                    <a:pt x="614679" y="145137"/>
                  </a:lnTo>
                  <a:lnTo>
                    <a:pt x="656092" y="175373"/>
                  </a:lnTo>
                  <a:lnTo>
                    <a:pt x="696854" y="204146"/>
                  </a:lnTo>
                  <a:lnTo>
                    <a:pt x="736721" y="229993"/>
                  </a:lnTo>
                  <a:lnTo>
                    <a:pt x="775451" y="251451"/>
                  </a:lnTo>
                  <a:lnTo>
                    <a:pt x="812799" y="267057"/>
                  </a:lnTo>
                  <a:lnTo>
                    <a:pt x="862800" y="281986"/>
                  </a:lnTo>
                  <a:lnTo>
                    <a:pt x="909245" y="291938"/>
                  </a:lnTo>
                  <a:lnTo>
                    <a:pt x="953558" y="296915"/>
                  </a:lnTo>
                  <a:lnTo>
                    <a:pt x="997161" y="296915"/>
                  </a:lnTo>
                  <a:lnTo>
                    <a:pt x="1041474" y="291938"/>
                  </a:lnTo>
                  <a:lnTo>
                    <a:pt x="1087919" y="281986"/>
                  </a:lnTo>
                  <a:lnTo>
                    <a:pt x="1137919" y="267057"/>
                  </a:lnTo>
                  <a:lnTo>
                    <a:pt x="1175633" y="251451"/>
                  </a:lnTo>
                  <a:lnTo>
                    <a:pt x="1215298" y="229993"/>
                  </a:lnTo>
                  <a:lnTo>
                    <a:pt x="1256426" y="204146"/>
                  </a:lnTo>
                  <a:lnTo>
                    <a:pt x="1298529" y="175373"/>
                  </a:lnTo>
                  <a:lnTo>
                    <a:pt x="1341119" y="145137"/>
                  </a:lnTo>
                  <a:lnTo>
                    <a:pt x="1383710" y="114901"/>
                  </a:lnTo>
                  <a:lnTo>
                    <a:pt x="1425813" y="86127"/>
                  </a:lnTo>
                  <a:lnTo>
                    <a:pt x="1466941" y="60280"/>
                  </a:lnTo>
                  <a:lnTo>
                    <a:pt x="1506606" y="38822"/>
                  </a:lnTo>
                  <a:lnTo>
                    <a:pt x="1544319" y="23217"/>
                  </a:lnTo>
                  <a:lnTo>
                    <a:pt x="1597874" y="10420"/>
                  </a:lnTo>
                  <a:lnTo>
                    <a:pt x="1652614" y="5444"/>
                  </a:lnTo>
                  <a:lnTo>
                    <a:pt x="1706406" y="6155"/>
                  </a:lnTo>
                  <a:lnTo>
                    <a:pt x="1757117" y="10420"/>
                  </a:lnTo>
                  <a:lnTo>
                    <a:pt x="1802615" y="16108"/>
                  </a:lnTo>
                  <a:lnTo>
                    <a:pt x="1840766" y="21084"/>
                  </a:lnTo>
                  <a:lnTo>
                    <a:pt x="1869439" y="23217"/>
                  </a:lnTo>
                </a:path>
              </a:pathLst>
            </a:custGeom>
            <a:ln w="3047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92199" y="2349830"/>
            <a:ext cx="1104476" cy="268605"/>
          </a:xfrm>
          <a:prstGeom prst="rect">
            <a:avLst/>
          </a:prstGeom>
        </p:spPr>
        <p:txBody>
          <a:bodyPr vert="horz" wrap="square" lIns="0" tIns="9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90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twisted</a:t>
            </a:r>
            <a:r>
              <a:rPr sz="1690" spc="-70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90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pair</a:t>
            </a:r>
            <a:endParaRPr sz="169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790045" y="3404081"/>
            <a:ext cx="1089346" cy="813647"/>
            <a:chOff x="2336800" y="5143309"/>
            <a:chExt cx="1645920" cy="1229360"/>
          </a:xfrm>
        </p:grpSpPr>
        <p:sp>
          <p:nvSpPr>
            <p:cNvPr id="17" name="object 17"/>
            <p:cNvSpPr/>
            <p:nvPr/>
          </p:nvSpPr>
          <p:spPr>
            <a:xfrm>
              <a:off x="2341880" y="5148389"/>
              <a:ext cx="1219200" cy="1219200"/>
            </a:xfrm>
            <a:custGeom>
              <a:avLst/>
              <a:gdLst/>
              <a:ahLst/>
              <a:cxnLst/>
              <a:rect l="l" t="t" r="r" b="b"/>
              <a:pathLst>
                <a:path w="1219200" h="1219200">
                  <a:moveTo>
                    <a:pt x="609600" y="0"/>
                  </a:moveTo>
                  <a:lnTo>
                    <a:pt x="561959" y="1834"/>
                  </a:lnTo>
                  <a:lnTo>
                    <a:pt x="515322" y="7245"/>
                  </a:lnTo>
                  <a:lnTo>
                    <a:pt x="469822" y="16099"/>
                  </a:lnTo>
                  <a:lnTo>
                    <a:pt x="425597" y="28260"/>
                  </a:lnTo>
                  <a:lnTo>
                    <a:pt x="382782" y="43592"/>
                  </a:lnTo>
                  <a:lnTo>
                    <a:pt x="341511" y="61959"/>
                  </a:lnTo>
                  <a:lnTo>
                    <a:pt x="301921" y="83227"/>
                  </a:lnTo>
                  <a:lnTo>
                    <a:pt x="264147" y="107259"/>
                  </a:lnTo>
                  <a:lnTo>
                    <a:pt x="228324" y="133920"/>
                  </a:lnTo>
                  <a:lnTo>
                    <a:pt x="194588" y="163075"/>
                  </a:lnTo>
                  <a:lnTo>
                    <a:pt x="163075" y="194588"/>
                  </a:lnTo>
                  <a:lnTo>
                    <a:pt x="133920" y="228324"/>
                  </a:lnTo>
                  <a:lnTo>
                    <a:pt x="107259" y="264147"/>
                  </a:lnTo>
                  <a:lnTo>
                    <a:pt x="83227" y="301921"/>
                  </a:lnTo>
                  <a:lnTo>
                    <a:pt x="61959" y="341511"/>
                  </a:lnTo>
                  <a:lnTo>
                    <a:pt x="43592" y="382782"/>
                  </a:lnTo>
                  <a:lnTo>
                    <a:pt x="28260" y="425597"/>
                  </a:lnTo>
                  <a:lnTo>
                    <a:pt x="16099" y="469822"/>
                  </a:lnTo>
                  <a:lnTo>
                    <a:pt x="7245" y="515322"/>
                  </a:lnTo>
                  <a:lnTo>
                    <a:pt x="1834" y="561959"/>
                  </a:lnTo>
                  <a:lnTo>
                    <a:pt x="0" y="609600"/>
                  </a:lnTo>
                  <a:lnTo>
                    <a:pt x="1834" y="657238"/>
                  </a:lnTo>
                  <a:lnTo>
                    <a:pt x="7245" y="703874"/>
                  </a:lnTo>
                  <a:lnTo>
                    <a:pt x="16099" y="749373"/>
                  </a:lnTo>
                  <a:lnTo>
                    <a:pt x="28260" y="793597"/>
                  </a:lnTo>
                  <a:lnTo>
                    <a:pt x="43592" y="836412"/>
                  </a:lnTo>
                  <a:lnTo>
                    <a:pt x="61959" y="877682"/>
                  </a:lnTo>
                  <a:lnTo>
                    <a:pt x="83227" y="917273"/>
                  </a:lnTo>
                  <a:lnTo>
                    <a:pt x="107259" y="955047"/>
                  </a:lnTo>
                  <a:lnTo>
                    <a:pt x="133920" y="990870"/>
                  </a:lnTo>
                  <a:lnTo>
                    <a:pt x="163075" y="1024606"/>
                  </a:lnTo>
                  <a:lnTo>
                    <a:pt x="194588" y="1056119"/>
                  </a:lnTo>
                  <a:lnTo>
                    <a:pt x="228324" y="1085275"/>
                  </a:lnTo>
                  <a:lnTo>
                    <a:pt x="264147" y="1111936"/>
                  </a:lnTo>
                  <a:lnTo>
                    <a:pt x="301921" y="1135969"/>
                  </a:lnTo>
                  <a:lnTo>
                    <a:pt x="341511" y="1157238"/>
                  </a:lnTo>
                  <a:lnTo>
                    <a:pt x="382782" y="1175606"/>
                  </a:lnTo>
                  <a:lnTo>
                    <a:pt x="425597" y="1190938"/>
                  </a:lnTo>
                  <a:lnTo>
                    <a:pt x="469822" y="1203099"/>
                  </a:lnTo>
                  <a:lnTo>
                    <a:pt x="515322" y="1211953"/>
                  </a:lnTo>
                  <a:lnTo>
                    <a:pt x="561959" y="1217365"/>
                  </a:lnTo>
                  <a:lnTo>
                    <a:pt x="609600" y="1219200"/>
                  </a:lnTo>
                  <a:lnTo>
                    <a:pt x="657240" y="1217365"/>
                  </a:lnTo>
                  <a:lnTo>
                    <a:pt x="703877" y="1211953"/>
                  </a:lnTo>
                  <a:lnTo>
                    <a:pt x="749377" y="1203099"/>
                  </a:lnTo>
                  <a:lnTo>
                    <a:pt x="793602" y="1190938"/>
                  </a:lnTo>
                  <a:lnTo>
                    <a:pt x="836417" y="1175606"/>
                  </a:lnTo>
                  <a:lnTo>
                    <a:pt x="877688" y="1157238"/>
                  </a:lnTo>
                  <a:lnTo>
                    <a:pt x="917278" y="1135969"/>
                  </a:lnTo>
                  <a:lnTo>
                    <a:pt x="955052" y="1111936"/>
                  </a:lnTo>
                  <a:lnTo>
                    <a:pt x="990875" y="1085275"/>
                  </a:lnTo>
                  <a:lnTo>
                    <a:pt x="1024611" y="1056119"/>
                  </a:lnTo>
                  <a:lnTo>
                    <a:pt x="1056124" y="1024606"/>
                  </a:lnTo>
                  <a:lnTo>
                    <a:pt x="1085279" y="990870"/>
                  </a:lnTo>
                  <a:lnTo>
                    <a:pt x="1111940" y="955047"/>
                  </a:lnTo>
                  <a:lnTo>
                    <a:pt x="1135972" y="917273"/>
                  </a:lnTo>
                  <a:lnTo>
                    <a:pt x="1157240" y="877682"/>
                  </a:lnTo>
                  <a:lnTo>
                    <a:pt x="1175607" y="836412"/>
                  </a:lnTo>
                  <a:lnTo>
                    <a:pt x="1190939" y="793597"/>
                  </a:lnTo>
                  <a:lnTo>
                    <a:pt x="1203100" y="749373"/>
                  </a:lnTo>
                  <a:lnTo>
                    <a:pt x="1211954" y="703874"/>
                  </a:lnTo>
                  <a:lnTo>
                    <a:pt x="1217365" y="657238"/>
                  </a:lnTo>
                  <a:lnTo>
                    <a:pt x="1219199" y="609600"/>
                  </a:lnTo>
                  <a:lnTo>
                    <a:pt x="1217365" y="561959"/>
                  </a:lnTo>
                  <a:lnTo>
                    <a:pt x="1211954" y="515322"/>
                  </a:lnTo>
                  <a:lnTo>
                    <a:pt x="1203100" y="469822"/>
                  </a:lnTo>
                  <a:lnTo>
                    <a:pt x="1190939" y="425597"/>
                  </a:lnTo>
                  <a:lnTo>
                    <a:pt x="1175607" y="382782"/>
                  </a:lnTo>
                  <a:lnTo>
                    <a:pt x="1157240" y="341511"/>
                  </a:lnTo>
                  <a:lnTo>
                    <a:pt x="1135972" y="301921"/>
                  </a:lnTo>
                  <a:lnTo>
                    <a:pt x="1111940" y="264147"/>
                  </a:lnTo>
                  <a:lnTo>
                    <a:pt x="1085279" y="228324"/>
                  </a:lnTo>
                  <a:lnTo>
                    <a:pt x="1056124" y="194588"/>
                  </a:lnTo>
                  <a:lnTo>
                    <a:pt x="1024611" y="163075"/>
                  </a:lnTo>
                  <a:lnTo>
                    <a:pt x="990875" y="133920"/>
                  </a:lnTo>
                  <a:lnTo>
                    <a:pt x="955052" y="107259"/>
                  </a:lnTo>
                  <a:lnTo>
                    <a:pt x="917278" y="83227"/>
                  </a:lnTo>
                  <a:lnTo>
                    <a:pt x="877688" y="61959"/>
                  </a:lnTo>
                  <a:lnTo>
                    <a:pt x="836417" y="43592"/>
                  </a:lnTo>
                  <a:lnTo>
                    <a:pt x="793602" y="28260"/>
                  </a:lnTo>
                  <a:lnTo>
                    <a:pt x="749377" y="16099"/>
                  </a:lnTo>
                  <a:lnTo>
                    <a:pt x="703877" y="7245"/>
                  </a:lnTo>
                  <a:lnTo>
                    <a:pt x="657240" y="1834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341880" y="5148389"/>
              <a:ext cx="1219200" cy="1219200"/>
            </a:xfrm>
            <a:custGeom>
              <a:avLst/>
              <a:gdLst/>
              <a:ahLst/>
              <a:cxnLst/>
              <a:rect l="l" t="t" r="r" b="b"/>
              <a:pathLst>
                <a:path w="1219200" h="1219200">
                  <a:moveTo>
                    <a:pt x="0" y="609599"/>
                  </a:moveTo>
                  <a:lnTo>
                    <a:pt x="1834" y="561960"/>
                  </a:lnTo>
                  <a:lnTo>
                    <a:pt x="7245" y="515322"/>
                  </a:lnTo>
                  <a:lnTo>
                    <a:pt x="16099" y="469824"/>
                  </a:lnTo>
                  <a:lnTo>
                    <a:pt x="28260" y="425599"/>
                  </a:lnTo>
                  <a:lnTo>
                    <a:pt x="43592" y="382783"/>
                  </a:lnTo>
                  <a:lnTo>
                    <a:pt x="61960" y="341513"/>
                  </a:lnTo>
                  <a:lnTo>
                    <a:pt x="83228" y="301923"/>
                  </a:lnTo>
                  <a:lnTo>
                    <a:pt x="107260" y="264148"/>
                  </a:lnTo>
                  <a:lnTo>
                    <a:pt x="133922" y="228326"/>
                  </a:lnTo>
                  <a:lnTo>
                    <a:pt x="163077" y="194590"/>
                  </a:lnTo>
                  <a:lnTo>
                    <a:pt x="194590" y="163077"/>
                  </a:lnTo>
                  <a:lnTo>
                    <a:pt x="228326" y="133922"/>
                  </a:lnTo>
                  <a:lnTo>
                    <a:pt x="264148" y="107260"/>
                  </a:lnTo>
                  <a:lnTo>
                    <a:pt x="301923" y="83228"/>
                  </a:lnTo>
                  <a:lnTo>
                    <a:pt x="341513" y="61960"/>
                  </a:lnTo>
                  <a:lnTo>
                    <a:pt x="382783" y="43592"/>
                  </a:lnTo>
                  <a:lnTo>
                    <a:pt x="425599" y="28260"/>
                  </a:lnTo>
                  <a:lnTo>
                    <a:pt x="469824" y="16099"/>
                  </a:lnTo>
                  <a:lnTo>
                    <a:pt x="515322" y="7245"/>
                  </a:lnTo>
                  <a:lnTo>
                    <a:pt x="561960" y="1834"/>
                  </a:lnTo>
                  <a:lnTo>
                    <a:pt x="609599" y="0"/>
                  </a:lnTo>
                  <a:lnTo>
                    <a:pt x="657239" y="1834"/>
                  </a:lnTo>
                  <a:lnTo>
                    <a:pt x="703877" y="7245"/>
                  </a:lnTo>
                  <a:lnTo>
                    <a:pt x="749375" y="16099"/>
                  </a:lnTo>
                  <a:lnTo>
                    <a:pt x="793600" y="28260"/>
                  </a:lnTo>
                  <a:lnTo>
                    <a:pt x="836416" y="43592"/>
                  </a:lnTo>
                  <a:lnTo>
                    <a:pt x="877686" y="61960"/>
                  </a:lnTo>
                  <a:lnTo>
                    <a:pt x="917276" y="83228"/>
                  </a:lnTo>
                  <a:lnTo>
                    <a:pt x="955051" y="107260"/>
                  </a:lnTo>
                  <a:lnTo>
                    <a:pt x="990873" y="133922"/>
                  </a:lnTo>
                  <a:lnTo>
                    <a:pt x="1024609" y="163077"/>
                  </a:lnTo>
                  <a:lnTo>
                    <a:pt x="1056122" y="194590"/>
                  </a:lnTo>
                  <a:lnTo>
                    <a:pt x="1085277" y="228326"/>
                  </a:lnTo>
                  <a:lnTo>
                    <a:pt x="1111939" y="264148"/>
                  </a:lnTo>
                  <a:lnTo>
                    <a:pt x="1135971" y="301923"/>
                  </a:lnTo>
                  <a:lnTo>
                    <a:pt x="1157239" y="341513"/>
                  </a:lnTo>
                  <a:lnTo>
                    <a:pt x="1175607" y="382783"/>
                  </a:lnTo>
                  <a:lnTo>
                    <a:pt x="1190939" y="425599"/>
                  </a:lnTo>
                  <a:lnTo>
                    <a:pt x="1203100" y="469824"/>
                  </a:lnTo>
                  <a:lnTo>
                    <a:pt x="1211954" y="515322"/>
                  </a:lnTo>
                  <a:lnTo>
                    <a:pt x="1217365" y="561960"/>
                  </a:lnTo>
                  <a:lnTo>
                    <a:pt x="1219199" y="609599"/>
                  </a:lnTo>
                  <a:lnTo>
                    <a:pt x="1217365" y="657239"/>
                  </a:lnTo>
                  <a:lnTo>
                    <a:pt x="1211954" y="703877"/>
                  </a:lnTo>
                  <a:lnTo>
                    <a:pt x="1203100" y="749375"/>
                  </a:lnTo>
                  <a:lnTo>
                    <a:pt x="1190939" y="793600"/>
                  </a:lnTo>
                  <a:lnTo>
                    <a:pt x="1175607" y="836416"/>
                  </a:lnTo>
                  <a:lnTo>
                    <a:pt x="1157239" y="877686"/>
                  </a:lnTo>
                  <a:lnTo>
                    <a:pt x="1135971" y="917276"/>
                  </a:lnTo>
                  <a:lnTo>
                    <a:pt x="1111939" y="955051"/>
                  </a:lnTo>
                  <a:lnTo>
                    <a:pt x="1085277" y="990873"/>
                  </a:lnTo>
                  <a:lnTo>
                    <a:pt x="1056122" y="1024609"/>
                  </a:lnTo>
                  <a:lnTo>
                    <a:pt x="1024609" y="1056122"/>
                  </a:lnTo>
                  <a:lnTo>
                    <a:pt x="990873" y="1085277"/>
                  </a:lnTo>
                  <a:lnTo>
                    <a:pt x="955051" y="1111939"/>
                  </a:lnTo>
                  <a:lnTo>
                    <a:pt x="917276" y="1135971"/>
                  </a:lnTo>
                  <a:lnTo>
                    <a:pt x="877686" y="1157239"/>
                  </a:lnTo>
                  <a:lnTo>
                    <a:pt x="836416" y="1175607"/>
                  </a:lnTo>
                  <a:lnTo>
                    <a:pt x="793600" y="1190939"/>
                  </a:lnTo>
                  <a:lnTo>
                    <a:pt x="749375" y="1203100"/>
                  </a:lnTo>
                  <a:lnTo>
                    <a:pt x="703877" y="1211954"/>
                  </a:lnTo>
                  <a:lnTo>
                    <a:pt x="657239" y="1217365"/>
                  </a:lnTo>
                  <a:lnTo>
                    <a:pt x="609599" y="1219199"/>
                  </a:lnTo>
                  <a:lnTo>
                    <a:pt x="561960" y="1217365"/>
                  </a:lnTo>
                  <a:lnTo>
                    <a:pt x="515322" y="1211954"/>
                  </a:lnTo>
                  <a:lnTo>
                    <a:pt x="469824" y="1203100"/>
                  </a:lnTo>
                  <a:lnTo>
                    <a:pt x="425599" y="1190939"/>
                  </a:lnTo>
                  <a:lnTo>
                    <a:pt x="382783" y="1175607"/>
                  </a:lnTo>
                  <a:lnTo>
                    <a:pt x="341513" y="1157239"/>
                  </a:lnTo>
                  <a:lnTo>
                    <a:pt x="301923" y="1135971"/>
                  </a:lnTo>
                  <a:lnTo>
                    <a:pt x="264148" y="1111939"/>
                  </a:lnTo>
                  <a:lnTo>
                    <a:pt x="228326" y="1085277"/>
                  </a:lnTo>
                  <a:lnTo>
                    <a:pt x="194590" y="1056122"/>
                  </a:lnTo>
                  <a:lnTo>
                    <a:pt x="163077" y="1024609"/>
                  </a:lnTo>
                  <a:lnTo>
                    <a:pt x="133922" y="990873"/>
                  </a:lnTo>
                  <a:lnTo>
                    <a:pt x="107260" y="955051"/>
                  </a:lnTo>
                  <a:lnTo>
                    <a:pt x="83228" y="917276"/>
                  </a:lnTo>
                  <a:lnTo>
                    <a:pt x="61960" y="877686"/>
                  </a:lnTo>
                  <a:lnTo>
                    <a:pt x="43592" y="836416"/>
                  </a:lnTo>
                  <a:lnTo>
                    <a:pt x="28260" y="793600"/>
                  </a:lnTo>
                  <a:lnTo>
                    <a:pt x="16099" y="749375"/>
                  </a:lnTo>
                  <a:lnTo>
                    <a:pt x="7245" y="703877"/>
                  </a:lnTo>
                  <a:lnTo>
                    <a:pt x="1834" y="657239"/>
                  </a:lnTo>
                  <a:lnTo>
                    <a:pt x="0" y="609599"/>
                  </a:lnTo>
                  <a:close/>
                </a:path>
              </a:pathLst>
            </a:custGeom>
            <a:ln w="10159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428239" y="5234749"/>
              <a:ext cx="1046480" cy="1046480"/>
            </a:xfrm>
            <a:custGeom>
              <a:avLst/>
              <a:gdLst/>
              <a:ahLst/>
              <a:cxnLst/>
              <a:rect l="l" t="t" r="r" b="b"/>
              <a:pathLst>
                <a:path w="1046479" h="1046479">
                  <a:moveTo>
                    <a:pt x="523240" y="0"/>
                  </a:moveTo>
                  <a:lnTo>
                    <a:pt x="475614" y="2138"/>
                  </a:lnTo>
                  <a:lnTo>
                    <a:pt x="429187" y="8430"/>
                  </a:lnTo>
                  <a:lnTo>
                    <a:pt x="384142" y="18690"/>
                  </a:lnTo>
                  <a:lnTo>
                    <a:pt x="340665" y="32735"/>
                  </a:lnTo>
                  <a:lnTo>
                    <a:pt x="298939" y="50379"/>
                  </a:lnTo>
                  <a:lnTo>
                    <a:pt x="259151" y="71437"/>
                  </a:lnTo>
                  <a:lnTo>
                    <a:pt x="221484" y="95726"/>
                  </a:lnTo>
                  <a:lnTo>
                    <a:pt x="186123" y="123060"/>
                  </a:lnTo>
                  <a:lnTo>
                    <a:pt x="153254" y="153254"/>
                  </a:lnTo>
                  <a:lnTo>
                    <a:pt x="123060" y="186123"/>
                  </a:lnTo>
                  <a:lnTo>
                    <a:pt x="95726" y="221484"/>
                  </a:lnTo>
                  <a:lnTo>
                    <a:pt x="71437" y="259151"/>
                  </a:lnTo>
                  <a:lnTo>
                    <a:pt x="50379" y="298939"/>
                  </a:lnTo>
                  <a:lnTo>
                    <a:pt x="32735" y="340665"/>
                  </a:lnTo>
                  <a:lnTo>
                    <a:pt x="18690" y="384142"/>
                  </a:lnTo>
                  <a:lnTo>
                    <a:pt x="8430" y="429187"/>
                  </a:lnTo>
                  <a:lnTo>
                    <a:pt x="2138" y="475614"/>
                  </a:lnTo>
                  <a:lnTo>
                    <a:pt x="0" y="523239"/>
                  </a:lnTo>
                  <a:lnTo>
                    <a:pt x="2138" y="570865"/>
                  </a:lnTo>
                  <a:lnTo>
                    <a:pt x="8430" y="617292"/>
                  </a:lnTo>
                  <a:lnTo>
                    <a:pt x="18690" y="662337"/>
                  </a:lnTo>
                  <a:lnTo>
                    <a:pt x="32735" y="705814"/>
                  </a:lnTo>
                  <a:lnTo>
                    <a:pt x="50379" y="747540"/>
                  </a:lnTo>
                  <a:lnTo>
                    <a:pt x="71437" y="787328"/>
                  </a:lnTo>
                  <a:lnTo>
                    <a:pt x="95726" y="824995"/>
                  </a:lnTo>
                  <a:lnTo>
                    <a:pt x="123060" y="860356"/>
                  </a:lnTo>
                  <a:lnTo>
                    <a:pt x="153254" y="893225"/>
                  </a:lnTo>
                  <a:lnTo>
                    <a:pt x="186123" y="923419"/>
                  </a:lnTo>
                  <a:lnTo>
                    <a:pt x="221484" y="950753"/>
                  </a:lnTo>
                  <a:lnTo>
                    <a:pt x="259151" y="975042"/>
                  </a:lnTo>
                  <a:lnTo>
                    <a:pt x="298939" y="996100"/>
                  </a:lnTo>
                  <a:lnTo>
                    <a:pt x="340665" y="1013744"/>
                  </a:lnTo>
                  <a:lnTo>
                    <a:pt x="384142" y="1027789"/>
                  </a:lnTo>
                  <a:lnTo>
                    <a:pt x="429187" y="1038049"/>
                  </a:lnTo>
                  <a:lnTo>
                    <a:pt x="475614" y="1044341"/>
                  </a:lnTo>
                  <a:lnTo>
                    <a:pt x="523240" y="1046479"/>
                  </a:lnTo>
                  <a:lnTo>
                    <a:pt x="570865" y="1044341"/>
                  </a:lnTo>
                  <a:lnTo>
                    <a:pt x="617292" y="1038049"/>
                  </a:lnTo>
                  <a:lnTo>
                    <a:pt x="662337" y="1027789"/>
                  </a:lnTo>
                  <a:lnTo>
                    <a:pt x="705814" y="1013744"/>
                  </a:lnTo>
                  <a:lnTo>
                    <a:pt x="747540" y="996100"/>
                  </a:lnTo>
                  <a:lnTo>
                    <a:pt x="787328" y="975042"/>
                  </a:lnTo>
                  <a:lnTo>
                    <a:pt x="824995" y="950753"/>
                  </a:lnTo>
                  <a:lnTo>
                    <a:pt x="860356" y="923419"/>
                  </a:lnTo>
                  <a:lnTo>
                    <a:pt x="893225" y="893225"/>
                  </a:lnTo>
                  <a:lnTo>
                    <a:pt x="923419" y="860356"/>
                  </a:lnTo>
                  <a:lnTo>
                    <a:pt x="950753" y="824995"/>
                  </a:lnTo>
                  <a:lnTo>
                    <a:pt x="975042" y="787328"/>
                  </a:lnTo>
                  <a:lnTo>
                    <a:pt x="996100" y="747540"/>
                  </a:lnTo>
                  <a:lnTo>
                    <a:pt x="1013744" y="705814"/>
                  </a:lnTo>
                  <a:lnTo>
                    <a:pt x="1027789" y="662337"/>
                  </a:lnTo>
                  <a:lnTo>
                    <a:pt x="1038049" y="617292"/>
                  </a:lnTo>
                  <a:lnTo>
                    <a:pt x="1044341" y="570865"/>
                  </a:lnTo>
                  <a:lnTo>
                    <a:pt x="1046480" y="523239"/>
                  </a:lnTo>
                  <a:lnTo>
                    <a:pt x="1044341" y="475614"/>
                  </a:lnTo>
                  <a:lnTo>
                    <a:pt x="1038049" y="429187"/>
                  </a:lnTo>
                  <a:lnTo>
                    <a:pt x="1027789" y="384142"/>
                  </a:lnTo>
                  <a:lnTo>
                    <a:pt x="1013744" y="340665"/>
                  </a:lnTo>
                  <a:lnTo>
                    <a:pt x="996100" y="298939"/>
                  </a:lnTo>
                  <a:lnTo>
                    <a:pt x="975042" y="259151"/>
                  </a:lnTo>
                  <a:lnTo>
                    <a:pt x="950753" y="221484"/>
                  </a:lnTo>
                  <a:lnTo>
                    <a:pt x="923419" y="186123"/>
                  </a:lnTo>
                  <a:lnTo>
                    <a:pt x="893225" y="153254"/>
                  </a:lnTo>
                  <a:lnTo>
                    <a:pt x="860356" y="123060"/>
                  </a:lnTo>
                  <a:lnTo>
                    <a:pt x="824995" y="95726"/>
                  </a:lnTo>
                  <a:lnTo>
                    <a:pt x="787328" y="71437"/>
                  </a:lnTo>
                  <a:lnTo>
                    <a:pt x="747540" y="50379"/>
                  </a:lnTo>
                  <a:lnTo>
                    <a:pt x="705814" y="32735"/>
                  </a:lnTo>
                  <a:lnTo>
                    <a:pt x="662337" y="18690"/>
                  </a:lnTo>
                  <a:lnTo>
                    <a:pt x="617292" y="8430"/>
                  </a:lnTo>
                  <a:lnTo>
                    <a:pt x="570865" y="2138"/>
                  </a:lnTo>
                  <a:lnTo>
                    <a:pt x="5232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428239" y="5234749"/>
              <a:ext cx="1046480" cy="1046480"/>
            </a:xfrm>
            <a:custGeom>
              <a:avLst/>
              <a:gdLst/>
              <a:ahLst/>
              <a:cxnLst/>
              <a:rect l="l" t="t" r="r" b="b"/>
              <a:pathLst>
                <a:path w="1046479" h="1046479">
                  <a:moveTo>
                    <a:pt x="0" y="523240"/>
                  </a:moveTo>
                  <a:lnTo>
                    <a:pt x="2138" y="475614"/>
                  </a:lnTo>
                  <a:lnTo>
                    <a:pt x="8430" y="429187"/>
                  </a:lnTo>
                  <a:lnTo>
                    <a:pt x="18690" y="384142"/>
                  </a:lnTo>
                  <a:lnTo>
                    <a:pt x="32735" y="340664"/>
                  </a:lnTo>
                  <a:lnTo>
                    <a:pt x="50379" y="298939"/>
                  </a:lnTo>
                  <a:lnTo>
                    <a:pt x="71437" y="259150"/>
                  </a:lnTo>
                  <a:lnTo>
                    <a:pt x="95725" y="221483"/>
                  </a:lnTo>
                  <a:lnTo>
                    <a:pt x="123059" y="186123"/>
                  </a:lnTo>
                  <a:lnTo>
                    <a:pt x="153253" y="153253"/>
                  </a:lnTo>
                  <a:lnTo>
                    <a:pt x="186123" y="123059"/>
                  </a:lnTo>
                  <a:lnTo>
                    <a:pt x="221483" y="95725"/>
                  </a:lnTo>
                  <a:lnTo>
                    <a:pt x="259150" y="71437"/>
                  </a:lnTo>
                  <a:lnTo>
                    <a:pt x="298939" y="50379"/>
                  </a:lnTo>
                  <a:lnTo>
                    <a:pt x="340664" y="32735"/>
                  </a:lnTo>
                  <a:lnTo>
                    <a:pt x="384142" y="18690"/>
                  </a:lnTo>
                  <a:lnTo>
                    <a:pt x="429187" y="8430"/>
                  </a:lnTo>
                  <a:lnTo>
                    <a:pt x="475614" y="2138"/>
                  </a:lnTo>
                  <a:lnTo>
                    <a:pt x="523240" y="0"/>
                  </a:lnTo>
                  <a:lnTo>
                    <a:pt x="570865" y="2138"/>
                  </a:lnTo>
                  <a:lnTo>
                    <a:pt x="617293" y="8430"/>
                  </a:lnTo>
                  <a:lnTo>
                    <a:pt x="662338" y="18690"/>
                  </a:lnTo>
                  <a:lnTo>
                    <a:pt x="705815" y="32735"/>
                  </a:lnTo>
                  <a:lnTo>
                    <a:pt x="747540" y="50379"/>
                  </a:lnTo>
                  <a:lnTo>
                    <a:pt x="787329" y="71437"/>
                  </a:lnTo>
                  <a:lnTo>
                    <a:pt x="824996" y="95725"/>
                  </a:lnTo>
                  <a:lnTo>
                    <a:pt x="860357" y="123059"/>
                  </a:lnTo>
                  <a:lnTo>
                    <a:pt x="893226" y="153253"/>
                  </a:lnTo>
                  <a:lnTo>
                    <a:pt x="923420" y="186123"/>
                  </a:lnTo>
                  <a:lnTo>
                    <a:pt x="950754" y="221483"/>
                  </a:lnTo>
                  <a:lnTo>
                    <a:pt x="975042" y="259150"/>
                  </a:lnTo>
                  <a:lnTo>
                    <a:pt x="996100" y="298939"/>
                  </a:lnTo>
                  <a:lnTo>
                    <a:pt x="1013744" y="340664"/>
                  </a:lnTo>
                  <a:lnTo>
                    <a:pt x="1027789" y="384142"/>
                  </a:lnTo>
                  <a:lnTo>
                    <a:pt x="1038049" y="429187"/>
                  </a:lnTo>
                  <a:lnTo>
                    <a:pt x="1044341" y="475614"/>
                  </a:lnTo>
                  <a:lnTo>
                    <a:pt x="1046479" y="523240"/>
                  </a:lnTo>
                  <a:lnTo>
                    <a:pt x="1044341" y="570865"/>
                  </a:lnTo>
                  <a:lnTo>
                    <a:pt x="1038049" y="617293"/>
                  </a:lnTo>
                  <a:lnTo>
                    <a:pt x="1027789" y="662338"/>
                  </a:lnTo>
                  <a:lnTo>
                    <a:pt x="1013744" y="705815"/>
                  </a:lnTo>
                  <a:lnTo>
                    <a:pt x="996100" y="747540"/>
                  </a:lnTo>
                  <a:lnTo>
                    <a:pt x="975042" y="787329"/>
                  </a:lnTo>
                  <a:lnTo>
                    <a:pt x="950754" y="824996"/>
                  </a:lnTo>
                  <a:lnTo>
                    <a:pt x="923420" y="860357"/>
                  </a:lnTo>
                  <a:lnTo>
                    <a:pt x="893226" y="893226"/>
                  </a:lnTo>
                  <a:lnTo>
                    <a:pt x="860357" y="923420"/>
                  </a:lnTo>
                  <a:lnTo>
                    <a:pt x="824996" y="950754"/>
                  </a:lnTo>
                  <a:lnTo>
                    <a:pt x="787329" y="975042"/>
                  </a:lnTo>
                  <a:lnTo>
                    <a:pt x="747540" y="996100"/>
                  </a:lnTo>
                  <a:lnTo>
                    <a:pt x="705815" y="1013744"/>
                  </a:lnTo>
                  <a:lnTo>
                    <a:pt x="662338" y="1027789"/>
                  </a:lnTo>
                  <a:lnTo>
                    <a:pt x="617293" y="1038049"/>
                  </a:lnTo>
                  <a:lnTo>
                    <a:pt x="570865" y="1044341"/>
                  </a:lnTo>
                  <a:lnTo>
                    <a:pt x="523240" y="1046479"/>
                  </a:lnTo>
                  <a:lnTo>
                    <a:pt x="475614" y="1044341"/>
                  </a:lnTo>
                  <a:lnTo>
                    <a:pt x="429187" y="1038049"/>
                  </a:lnTo>
                  <a:lnTo>
                    <a:pt x="384142" y="1027789"/>
                  </a:lnTo>
                  <a:lnTo>
                    <a:pt x="340664" y="1013744"/>
                  </a:lnTo>
                  <a:lnTo>
                    <a:pt x="298939" y="996100"/>
                  </a:lnTo>
                  <a:lnTo>
                    <a:pt x="259150" y="975042"/>
                  </a:lnTo>
                  <a:lnTo>
                    <a:pt x="221483" y="950754"/>
                  </a:lnTo>
                  <a:lnTo>
                    <a:pt x="186123" y="923420"/>
                  </a:lnTo>
                  <a:lnTo>
                    <a:pt x="153253" y="893226"/>
                  </a:lnTo>
                  <a:lnTo>
                    <a:pt x="123059" y="860357"/>
                  </a:lnTo>
                  <a:lnTo>
                    <a:pt x="95725" y="824996"/>
                  </a:lnTo>
                  <a:lnTo>
                    <a:pt x="71437" y="787329"/>
                  </a:lnTo>
                  <a:lnTo>
                    <a:pt x="50379" y="747540"/>
                  </a:lnTo>
                  <a:lnTo>
                    <a:pt x="32735" y="705815"/>
                  </a:lnTo>
                  <a:lnTo>
                    <a:pt x="18690" y="662338"/>
                  </a:lnTo>
                  <a:lnTo>
                    <a:pt x="8430" y="617293"/>
                  </a:lnTo>
                  <a:lnTo>
                    <a:pt x="2138" y="570865"/>
                  </a:lnTo>
                  <a:lnTo>
                    <a:pt x="0" y="523240"/>
                  </a:lnTo>
                  <a:close/>
                </a:path>
              </a:pathLst>
            </a:custGeom>
            <a:ln w="10159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516297" y="5322798"/>
              <a:ext cx="870364" cy="87036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516289" y="5322798"/>
              <a:ext cx="870585" cy="870585"/>
            </a:xfrm>
            <a:custGeom>
              <a:avLst/>
              <a:gdLst/>
              <a:ahLst/>
              <a:cxnLst/>
              <a:rect l="l" t="t" r="r" b="b"/>
              <a:pathLst>
                <a:path w="870585" h="870585">
                  <a:moveTo>
                    <a:pt x="0" y="435187"/>
                  </a:moveTo>
                  <a:lnTo>
                    <a:pt x="2553" y="387768"/>
                  </a:lnTo>
                  <a:lnTo>
                    <a:pt x="10037" y="341829"/>
                  </a:lnTo>
                  <a:lnTo>
                    <a:pt x="22186" y="297634"/>
                  </a:lnTo>
                  <a:lnTo>
                    <a:pt x="38733" y="255449"/>
                  </a:lnTo>
                  <a:lnTo>
                    <a:pt x="59415" y="215539"/>
                  </a:lnTo>
                  <a:lnTo>
                    <a:pt x="83965" y="178171"/>
                  </a:lnTo>
                  <a:lnTo>
                    <a:pt x="112118" y="143608"/>
                  </a:lnTo>
                  <a:lnTo>
                    <a:pt x="143608" y="112118"/>
                  </a:lnTo>
                  <a:lnTo>
                    <a:pt x="178171" y="83965"/>
                  </a:lnTo>
                  <a:lnTo>
                    <a:pt x="215539" y="59415"/>
                  </a:lnTo>
                  <a:lnTo>
                    <a:pt x="255449" y="38733"/>
                  </a:lnTo>
                  <a:lnTo>
                    <a:pt x="297634" y="22186"/>
                  </a:lnTo>
                  <a:lnTo>
                    <a:pt x="341829" y="10037"/>
                  </a:lnTo>
                  <a:lnTo>
                    <a:pt x="387768" y="2553"/>
                  </a:lnTo>
                  <a:lnTo>
                    <a:pt x="435187" y="0"/>
                  </a:lnTo>
                  <a:lnTo>
                    <a:pt x="482605" y="2553"/>
                  </a:lnTo>
                  <a:lnTo>
                    <a:pt x="528544" y="10037"/>
                  </a:lnTo>
                  <a:lnTo>
                    <a:pt x="572739" y="22186"/>
                  </a:lnTo>
                  <a:lnTo>
                    <a:pt x="614924" y="38733"/>
                  </a:lnTo>
                  <a:lnTo>
                    <a:pt x="654833" y="59415"/>
                  </a:lnTo>
                  <a:lnTo>
                    <a:pt x="692202" y="83965"/>
                  </a:lnTo>
                  <a:lnTo>
                    <a:pt x="726764" y="112118"/>
                  </a:lnTo>
                  <a:lnTo>
                    <a:pt x="758254" y="143608"/>
                  </a:lnTo>
                  <a:lnTo>
                    <a:pt x="786407" y="178171"/>
                  </a:lnTo>
                  <a:lnTo>
                    <a:pt x="810957" y="215539"/>
                  </a:lnTo>
                  <a:lnTo>
                    <a:pt x="831639" y="255449"/>
                  </a:lnTo>
                  <a:lnTo>
                    <a:pt x="848187" y="297634"/>
                  </a:lnTo>
                  <a:lnTo>
                    <a:pt x="860335" y="341829"/>
                  </a:lnTo>
                  <a:lnTo>
                    <a:pt x="867819" y="387768"/>
                  </a:lnTo>
                  <a:lnTo>
                    <a:pt x="870373" y="435187"/>
                  </a:lnTo>
                  <a:lnTo>
                    <a:pt x="867819" y="482605"/>
                  </a:lnTo>
                  <a:lnTo>
                    <a:pt x="860335" y="528544"/>
                  </a:lnTo>
                  <a:lnTo>
                    <a:pt x="848187" y="572739"/>
                  </a:lnTo>
                  <a:lnTo>
                    <a:pt x="831639" y="614924"/>
                  </a:lnTo>
                  <a:lnTo>
                    <a:pt x="810957" y="654833"/>
                  </a:lnTo>
                  <a:lnTo>
                    <a:pt x="786407" y="692202"/>
                  </a:lnTo>
                  <a:lnTo>
                    <a:pt x="758254" y="726764"/>
                  </a:lnTo>
                  <a:lnTo>
                    <a:pt x="726764" y="758254"/>
                  </a:lnTo>
                  <a:lnTo>
                    <a:pt x="692202" y="786407"/>
                  </a:lnTo>
                  <a:lnTo>
                    <a:pt x="654833" y="810957"/>
                  </a:lnTo>
                  <a:lnTo>
                    <a:pt x="614924" y="831639"/>
                  </a:lnTo>
                  <a:lnTo>
                    <a:pt x="572739" y="848187"/>
                  </a:lnTo>
                  <a:lnTo>
                    <a:pt x="528544" y="860335"/>
                  </a:lnTo>
                  <a:lnTo>
                    <a:pt x="482605" y="867819"/>
                  </a:lnTo>
                  <a:lnTo>
                    <a:pt x="435187" y="870373"/>
                  </a:lnTo>
                  <a:lnTo>
                    <a:pt x="387768" y="867819"/>
                  </a:lnTo>
                  <a:lnTo>
                    <a:pt x="341829" y="860335"/>
                  </a:lnTo>
                  <a:lnTo>
                    <a:pt x="297634" y="848187"/>
                  </a:lnTo>
                  <a:lnTo>
                    <a:pt x="255449" y="831639"/>
                  </a:lnTo>
                  <a:lnTo>
                    <a:pt x="215539" y="810957"/>
                  </a:lnTo>
                  <a:lnTo>
                    <a:pt x="178171" y="786407"/>
                  </a:lnTo>
                  <a:lnTo>
                    <a:pt x="143608" y="758254"/>
                  </a:lnTo>
                  <a:lnTo>
                    <a:pt x="112118" y="726764"/>
                  </a:lnTo>
                  <a:lnTo>
                    <a:pt x="83965" y="692202"/>
                  </a:lnTo>
                  <a:lnTo>
                    <a:pt x="59415" y="654833"/>
                  </a:lnTo>
                  <a:lnTo>
                    <a:pt x="38733" y="614924"/>
                  </a:lnTo>
                  <a:lnTo>
                    <a:pt x="22186" y="572739"/>
                  </a:lnTo>
                  <a:lnTo>
                    <a:pt x="10037" y="528544"/>
                  </a:lnTo>
                  <a:lnTo>
                    <a:pt x="2553" y="482605"/>
                  </a:lnTo>
                  <a:lnTo>
                    <a:pt x="0" y="435187"/>
                  </a:lnTo>
                  <a:close/>
                </a:path>
              </a:pathLst>
            </a:custGeom>
            <a:ln w="10159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2777070" y="5583567"/>
              <a:ext cx="349250" cy="349250"/>
            </a:xfrm>
            <a:custGeom>
              <a:avLst/>
              <a:gdLst/>
              <a:ahLst/>
              <a:cxnLst/>
              <a:rect l="l" t="t" r="r" b="b"/>
              <a:pathLst>
                <a:path w="349250" h="349250">
                  <a:moveTo>
                    <a:pt x="174409" y="0"/>
                  </a:moveTo>
                  <a:lnTo>
                    <a:pt x="128042" y="6230"/>
                  </a:lnTo>
                  <a:lnTo>
                    <a:pt x="86378" y="23813"/>
                  </a:lnTo>
                  <a:lnTo>
                    <a:pt x="51080" y="51087"/>
                  </a:lnTo>
                  <a:lnTo>
                    <a:pt x="23810" y="86388"/>
                  </a:lnTo>
                  <a:lnTo>
                    <a:pt x="6229" y="128053"/>
                  </a:lnTo>
                  <a:lnTo>
                    <a:pt x="0" y="174421"/>
                  </a:lnTo>
                  <a:lnTo>
                    <a:pt x="6229" y="220784"/>
                  </a:lnTo>
                  <a:lnTo>
                    <a:pt x="23810" y="262446"/>
                  </a:lnTo>
                  <a:lnTo>
                    <a:pt x="51080" y="297745"/>
                  </a:lnTo>
                  <a:lnTo>
                    <a:pt x="86378" y="325017"/>
                  </a:lnTo>
                  <a:lnTo>
                    <a:pt x="128042" y="342600"/>
                  </a:lnTo>
                  <a:lnTo>
                    <a:pt x="174409" y="348830"/>
                  </a:lnTo>
                  <a:lnTo>
                    <a:pt x="220776" y="342600"/>
                  </a:lnTo>
                  <a:lnTo>
                    <a:pt x="262439" y="325017"/>
                  </a:lnTo>
                  <a:lnTo>
                    <a:pt x="297737" y="297745"/>
                  </a:lnTo>
                  <a:lnTo>
                    <a:pt x="325007" y="262446"/>
                  </a:lnTo>
                  <a:lnTo>
                    <a:pt x="342588" y="220784"/>
                  </a:lnTo>
                  <a:lnTo>
                    <a:pt x="348818" y="174421"/>
                  </a:lnTo>
                  <a:lnTo>
                    <a:pt x="342588" y="128053"/>
                  </a:lnTo>
                  <a:lnTo>
                    <a:pt x="325007" y="86388"/>
                  </a:lnTo>
                  <a:lnTo>
                    <a:pt x="297737" y="51087"/>
                  </a:lnTo>
                  <a:lnTo>
                    <a:pt x="262439" y="23813"/>
                  </a:lnTo>
                  <a:lnTo>
                    <a:pt x="220776" y="6230"/>
                  </a:lnTo>
                  <a:lnTo>
                    <a:pt x="17440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777070" y="5583567"/>
              <a:ext cx="349250" cy="349250"/>
            </a:xfrm>
            <a:custGeom>
              <a:avLst/>
              <a:gdLst/>
              <a:ahLst/>
              <a:cxnLst/>
              <a:rect l="l" t="t" r="r" b="b"/>
              <a:pathLst>
                <a:path w="349250" h="349250">
                  <a:moveTo>
                    <a:pt x="0" y="174413"/>
                  </a:moveTo>
                  <a:lnTo>
                    <a:pt x="6230" y="128047"/>
                  </a:lnTo>
                  <a:lnTo>
                    <a:pt x="23812" y="86383"/>
                  </a:lnTo>
                  <a:lnTo>
                    <a:pt x="51084" y="51084"/>
                  </a:lnTo>
                  <a:lnTo>
                    <a:pt x="86383" y="23812"/>
                  </a:lnTo>
                  <a:lnTo>
                    <a:pt x="128047" y="6230"/>
                  </a:lnTo>
                  <a:lnTo>
                    <a:pt x="174413" y="0"/>
                  </a:lnTo>
                  <a:lnTo>
                    <a:pt x="220779" y="6230"/>
                  </a:lnTo>
                  <a:lnTo>
                    <a:pt x="262443" y="23812"/>
                  </a:lnTo>
                  <a:lnTo>
                    <a:pt x="297742" y="51084"/>
                  </a:lnTo>
                  <a:lnTo>
                    <a:pt x="325014" y="86383"/>
                  </a:lnTo>
                  <a:lnTo>
                    <a:pt x="342596" y="128047"/>
                  </a:lnTo>
                  <a:lnTo>
                    <a:pt x="348826" y="174413"/>
                  </a:lnTo>
                  <a:lnTo>
                    <a:pt x="342596" y="220779"/>
                  </a:lnTo>
                  <a:lnTo>
                    <a:pt x="325014" y="262443"/>
                  </a:lnTo>
                  <a:lnTo>
                    <a:pt x="297742" y="297742"/>
                  </a:lnTo>
                  <a:lnTo>
                    <a:pt x="262443" y="325014"/>
                  </a:lnTo>
                  <a:lnTo>
                    <a:pt x="220779" y="342596"/>
                  </a:lnTo>
                  <a:lnTo>
                    <a:pt x="174413" y="348826"/>
                  </a:lnTo>
                  <a:lnTo>
                    <a:pt x="128047" y="342596"/>
                  </a:lnTo>
                  <a:lnTo>
                    <a:pt x="86383" y="325014"/>
                  </a:lnTo>
                  <a:lnTo>
                    <a:pt x="51084" y="297742"/>
                  </a:lnTo>
                  <a:lnTo>
                    <a:pt x="23812" y="262443"/>
                  </a:lnTo>
                  <a:lnTo>
                    <a:pt x="6230" y="220779"/>
                  </a:lnTo>
                  <a:lnTo>
                    <a:pt x="0" y="174413"/>
                  </a:lnTo>
                  <a:close/>
                </a:path>
              </a:pathLst>
            </a:custGeom>
            <a:ln w="10159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992120" y="5211038"/>
              <a:ext cx="975360" cy="487680"/>
            </a:xfrm>
            <a:custGeom>
              <a:avLst/>
              <a:gdLst/>
              <a:ahLst/>
              <a:cxnLst/>
              <a:rect l="l" t="t" r="r" b="b"/>
              <a:pathLst>
                <a:path w="975360" h="487679">
                  <a:moveTo>
                    <a:pt x="975359" y="0"/>
                  </a:moveTo>
                  <a:lnTo>
                    <a:pt x="0" y="487679"/>
                  </a:lnTo>
                </a:path>
              </a:pathLst>
            </a:custGeom>
            <a:ln w="30479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235960" y="5602287"/>
              <a:ext cx="734060" cy="762000"/>
            </a:xfrm>
            <a:custGeom>
              <a:avLst/>
              <a:gdLst/>
              <a:ahLst/>
              <a:cxnLst/>
              <a:rect l="l" t="t" r="r" b="b"/>
              <a:pathLst>
                <a:path w="734060" h="762000">
                  <a:moveTo>
                    <a:pt x="731520" y="406311"/>
                  </a:moveTo>
                  <a:lnTo>
                    <a:pt x="172720" y="406311"/>
                  </a:lnTo>
                  <a:lnTo>
                    <a:pt x="172720" y="375831"/>
                  </a:lnTo>
                  <a:lnTo>
                    <a:pt x="81280" y="421551"/>
                  </a:lnTo>
                  <a:lnTo>
                    <a:pt x="172720" y="467271"/>
                  </a:lnTo>
                  <a:lnTo>
                    <a:pt x="172720" y="436791"/>
                  </a:lnTo>
                  <a:lnTo>
                    <a:pt x="731520" y="436791"/>
                  </a:lnTo>
                  <a:lnTo>
                    <a:pt x="731520" y="406311"/>
                  </a:lnTo>
                  <a:close/>
                </a:path>
                <a:path w="734060" h="762000">
                  <a:moveTo>
                    <a:pt x="733209" y="30302"/>
                  </a:moveTo>
                  <a:lnTo>
                    <a:pt x="729830" y="0"/>
                  </a:lnTo>
                  <a:lnTo>
                    <a:pt x="89179" y="71183"/>
                  </a:lnTo>
                  <a:lnTo>
                    <a:pt x="85826" y="40894"/>
                  </a:lnTo>
                  <a:lnTo>
                    <a:pt x="0" y="96431"/>
                  </a:lnTo>
                  <a:lnTo>
                    <a:pt x="95935" y="131775"/>
                  </a:lnTo>
                  <a:lnTo>
                    <a:pt x="92557" y="101473"/>
                  </a:lnTo>
                  <a:lnTo>
                    <a:pt x="733209" y="30302"/>
                  </a:lnTo>
                  <a:close/>
                </a:path>
                <a:path w="734060" h="762000">
                  <a:moveTo>
                    <a:pt x="734021" y="731634"/>
                  </a:moveTo>
                  <a:lnTo>
                    <a:pt x="336537" y="665391"/>
                  </a:lnTo>
                  <a:lnTo>
                    <a:pt x="341553" y="635330"/>
                  </a:lnTo>
                  <a:lnTo>
                    <a:pt x="243840" y="665391"/>
                  </a:lnTo>
                  <a:lnTo>
                    <a:pt x="326517" y="725525"/>
                  </a:lnTo>
                  <a:lnTo>
                    <a:pt x="331533" y="695452"/>
                  </a:lnTo>
                  <a:lnTo>
                    <a:pt x="729018" y="761707"/>
                  </a:lnTo>
                  <a:lnTo>
                    <a:pt x="734021" y="731634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914248" y="3280028"/>
            <a:ext cx="2287963" cy="789940"/>
          </a:xfrm>
          <a:prstGeom prst="rect">
            <a:avLst/>
          </a:prstGeom>
        </p:spPr>
        <p:txBody>
          <a:bodyPr vert="horz" wrap="square" lIns="0" tIns="9665" rIns="0" bIns="0" rtlCol="0">
            <a:spAutoFit/>
          </a:bodyPr>
          <a:lstStyle/>
          <a:p>
            <a:pPr marL="12700" marR="1719580">
              <a:lnSpc>
                <a:spcPct val="100000"/>
              </a:lnSpc>
              <a:spcBef>
                <a:spcPts val="115"/>
              </a:spcBef>
            </a:pPr>
            <a:r>
              <a:rPr sz="1690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copper</a:t>
            </a:r>
            <a:r>
              <a:rPr sz="1690" spc="-7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90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core  insulation</a:t>
            </a:r>
            <a:endParaRPr sz="169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  <a:spcBef>
                <a:spcPts val="15"/>
              </a:spcBef>
            </a:pPr>
            <a:r>
              <a:rPr sz="1690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braided outer</a:t>
            </a:r>
            <a:r>
              <a:rPr sz="1690" spc="-6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90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conductor  outer</a:t>
            </a:r>
            <a:r>
              <a:rPr sz="1690" spc="-1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90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insulation</a:t>
            </a:r>
            <a:endParaRPr sz="169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74013" y="3408917"/>
            <a:ext cx="687145" cy="788035"/>
          </a:xfrm>
          <a:prstGeom prst="rect">
            <a:avLst/>
          </a:prstGeom>
        </p:spPr>
        <p:txBody>
          <a:bodyPr vert="horz" wrap="square" lIns="0" tIns="96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5"/>
              </a:spcBef>
            </a:pPr>
            <a:r>
              <a:rPr sz="1690" spc="-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1690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oa</a:t>
            </a:r>
            <a:r>
              <a:rPr sz="1690" spc="-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1690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ial  cable  (coax)</a:t>
            </a:r>
            <a:endParaRPr sz="169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463789" y="1994201"/>
            <a:ext cx="1282108" cy="10254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0" name="object 30"/>
          <p:cNvSpPr/>
          <p:nvPr/>
        </p:nvSpPr>
        <p:spPr>
          <a:xfrm>
            <a:off x="6347231" y="3074776"/>
            <a:ext cx="1321337" cy="155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6553200" y="4792965"/>
            <a:ext cx="2133600" cy="224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ts val="1750"/>
              </a:lnSpc>
            </a:pPr>
            <a:fld id="{81D60167-4931-47E6-BA6A-407CBD079E47}" type="slidenum">
              <a:rPr sz="595" dirty="0"/>
            </a:fld>
            <a:endParaRPr sz="59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High-rate communication of interest recently.</a:t>
            </a:r>
            <a:endParaRPr lang="en-US" sz="1500" dirty="0" smtClean="0"/>
          </a:p>
          <a:p>
            <a:pPr lvl="1"/>
            <a:r>
              <a:rPr lang="en-US" sz="1200" dirty="0" smtClean="0"/>
              <a:t>Inside home as a LAN</a:t>
            </a:r>
            <a:endParaRPr lang="en-US" sz="1200" dirty="0" smtClean="0"/>
          </a:p>
          <a:p>
            <a:pPr lvl="1"/>
            <a:r>
              <a:rPr lang="en-US" sz="1200" dirty="0" smtClean="0"/>
              <a:t>Outside home for broadband Internet access.</a:t>
            </a:r>
            <a:endParaRPr lang="en-US" sz="1200" dirty="0" smtClean="0"/>
          </a:p>
          <a:p>
            <a:r>
              <a:rPr lang="en-US" sz="1500" dirty="0" smtClean="0"/>
              <a:t>Convenient way to perform networking</a:t>
            </a:r>
            <a:endParaRPr lang="en-US" sz="1500" dirty="0" smtClean="0"/>
          </a:p>
          <a:p>
            <a:r>
              <a:rPr lang="en-US" sz="1500" dirty="0" smtClean="0"/>
              <a:t>Problem with wiring since they do attenuate significantly for higher frequencies.</a:t>
            </a:r>
            <a:endParaRPr lang="en-US" sz="1500" dirty="0" smtClean="0"/>
          </a:p>
          <a:p>
            <a:endParaRPr lang="en-US" sz="1500" dirty="0"/>
          </a:p>
          <a:p>
            <a:r>
              <a:rPr lang="en-US" sz="1500" dirty="0" smtClean="0"/>
              <a:t>International standards are under development.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Power Lines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 network that uses household electrical wiring</a:t>
            </a:r>
            <a:r>
              <a:rPr lang="en-US" smtClean="0"/>
              <a:t>.</a:t>
            </a:r>
            <a:endParaRPr lang="en-US" smtClean="0"/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468" y="1657640"/>
            <a:ext cx="6409065" cy="182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Optics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Moore’s Law – doubling of the number of transistors per chip roughly every 2 years:</a:t>
            </a:r>
            <a:endParaRPr lang="en-US" sz="1500" dirty="0" smtClean="0"/>
          </a:p>
          <a:p>
            <a:pPr lvl="1"/>
            <a:r>
              <a:rPr lang="en-US" sz="1200" dirty="0" smtClean="0"/>
              <a:t>Original IBM PC clock speed 4.77 MHz</a:t>
            </a:r>
            <a:endParaRPr lang="en-US" sz="1200" dirty="0" smtClean="0"/>
          </a:p>
          <a:p>
            <a:pPr lvl="1"/>
            <a:r>
              <a:rPr lang="en-US" sz="1200" dirty="0" smtClean="0"/>
              <a:t>28 years latter PC’s run four-core CPU’s at 3 GHz. </a:t>
            </a:r>
            <a:endParaRPr lang="en-US" sz="1200" dirty="0" smtClean="0"/>
          </a:p>
          <a:p>
            <a:pPr lvl="1"/>
            <a:r>
              <a:rPr lang="en-US" sz="1200" dirty="0" smtClean="0"/>
              <a:t>Increase of a factor of around 2500, 16 per decade.</a:t>
            </a:r>
            <a:endParaRPr lang="en-US" sz="1200" dirty="0" smtClean="0"/>
          </a:p>
          <a:p>
            <a:r>
              <a:rPr lang="en-US" sz="1500" dirty="0" smtClean="0"/>
              <a:t>Wide area communication links went </a:t>
            </a:r>
            <a:endParaRPr lang="en-US" sz="1500" dirty="0" smtClean="0"/>
          </a:p>
          <a:p>
            <a:pPr lvl="1"/>
            <a:r>
              <a:rPr lang="en-US" sz="1200" dirty="0" smtClean="0"/>
              <a:t>From 45 Mbps (T3 line in telephone system),</a:t>
            </a:r>
            <a:endParaRPr lang="en-US" sz="1200" dirty="0" smtClean="0"/>
          </a:p>
          <a:p>
            <a:pPr lvl="1"/>
            <a:r>
              <a:rPr lang="en-US" sz="1200" dirty="0" smtClean="0"/>
              <a:t>To 100 </a:t>
            </a:r>
            <a:r>
              <a:rPr lang="en-US" sz="1200" dirty="0" err="1" smtClean="0"/>
              <a:t>Gbps</a:t>
            </a:r>
            <a:r>
              <a:rPr lang="en-US" sz="1200" dirty="0" smtClean="0"/>
              <a:t>. This is hard threshold is due to our inability to convert between electrical and optical signals any faster. </a:t>
            </a:r>
            <a:endParaRPr lang="en-US" sz="1200" dirty="0" smtClean="0"/>
          </a:p>
          <a:p>
            <a:r>
              <a:rPr lang="en-US" sz="1500" dirty="0" smtClean="0"/>
              <a:t>Race between computing power and communication.</a:t>
            </a:r>
            <a:endParaRPr lang="en-US" sz="1500" dirty="0" smtClean="0"/>
          </a:p>
          <a:p>
            <a:r>
              <a:rPr lang="en-US" sz="1500" dirty="0" smtClean="0"/>
              <a:t>An optical transmission system has 3 key </a:t>
            </a:r>
            <a:r>
              <a:rPr lang="en-US" sz="1500" dirty="0" err="1" smtClean="0"/>
              <a:t>componenets</a:t>
            </a:r>
            <a:r>
              <a:rPr lang="en-US" sz="1500" dirty="0" smtClean="0"/>
              <a:t>:</a:t>
            </a:r>
            <a:endParaRPr lang="en-US" sz="1500" dirty="0" smtClean="0"/>
          </a:p>
          <a:p>
            <a:pPr lvl="1"/>
            <a:r>
              <a:rPr lang="en-US" sz="1200" dirty="0" smtClean="0"/>
              <a:t>The light source</a:t>
            </a:r>
            <a:endParaRPr lang="en-US" sz="1200" dirty="0" smtClean="0"/>
          </a:p>
          <a:p>
            <a:pPr lvl="1"/>
            <a:r>
              <a:rPr lang="en-US" sz="1200" dirty="0" smtClean="0"/>
              <a:t>The transmission medium, and</a:t>
            </a:r>
            <a:endParaRPr lang="en-US" sz="1200" dirty="0" smtClean="0"/>
          </a:p>
          <a:p>
            <a:pPr lvl="1"/>
            <a:r>
              <a:rPr lang="en-US" sz="1200" dirty="0" smtClean="0"/>
              <a:t>The detector.</a:t>
            </a:r>
            <a:endParaRPr 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Optics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By convention:</a:t>
            </a:r>
            <a:endParaRPr lang="en-US" sz="1500" dirty="0" smtClean="0"/>
          </a:p>
          <a:p>
            <a:pPr lvl="1"/>
            <a:r>
              <a:rPr lang="en-US" sz="1200" dirty="0" smtClean="0"/>
              <a:t>A pulse of light indicates a 1 bit, and </a:t>
            </a:r>
            <a:endParaRPr lang="en-US" sz="1200" dirty="0" smtClean="0"/>
          </a:p>
          <a:p>
            <a:pPr lvl="1"/>
            <a:r>
              <a:rPr lang="en-US" sz="1200" dirty="0" smtClean="0"/>
              <a:t>the absence of light indicates a 0 bit</a:t>
            </a:r>
            <a:endParaRPr lang="en-US" sz="1200" dirty="0" smtClean="0"/>
          </a:p>
          <a:p>
            <a:r>
              <a:rPr lang="en-US" sz="1500" dirty="0" smtClean="0"/>
              <a:t>Attaching light source to one end of an optical fiber, and</a:t>
            </a:r>
            <a:endParaRPr lang="en-US" sz="1500" dirty="0" smtClean="0"/>
          </a:p>
          <a:p>
            <a:r>
              <a:rPr lang="en-US" sz="1500" dirty="0" smtClean="0"/>
              <a:t>Detector to the other end, we have:</a:t>
            </a:r>
            <a:endParaRPr lang="en-US" sz="1500" dirty="0" smtClean="0"/>
          </a:p>
          <a:p>
            <a:pPr lvl="1"/>
            <a:r>
              <a:rPr lang="en-US" sz="1200" dirty="0" smtClean="0"/>
              <a:t>A unidirectional data transmission system </a:t>
            </a:r>
            <a:endParaRPr lang="en-US" sz="1200" dirty="0" smtClean="0"/>
          </a:p>
          <a:p>
            <a:pPr lvl="1"/>
            <a:r>
              <a:rPr lang="en-US" sz="1200" dirty="0" smtClean="0"/>
              <a:t>Accepts an electrical signal,</a:t>
            </a:r>
            <a:endParaRPr lang="en-US" sz="1200" dirty="0" smtClean="0"/>
          </a:p>
          <a:p>
            <a:pPr lvl="1"/>
            <a:r>
              <a:rPr lang="en-US" sz="1200" dirty="0" smtClean="0"/>
              <a:t>Converts and transmits it by light pulses, and</a:t>
            </a:r>
            <a:endParaRPr lang="en-US" sz="1200" dirty="0" smtClean="0"/>
          </a:p>
          <a:p>
            <a:pPr lvl="1"/>
            <a:r>
              <a:rPr lang="en-US" sz="1200" dirty="0" smtClean="0"/>
              <a:t>Reconverts back the output to an electrical signal at the receiving end.</a:t>
            </a:r>
            <a:endParaRPr lang="en-US" sz="1200" dirty="0" smtClean="0"/>
          </a:p>
          <a:p>
            <a:r>
              <a:rPr lang="en-US" sz="1500" dirty="0" smtClean="0"/>
              <a:t>The transmission system would leak light and be useless in practice if it were not for an interesting principle of physics:</a:t>
            </a:r>
            <a:endParaRPr lang="en-US" sz="15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Fiber Optics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3772560"/>
            <a:ext cx="6643659" cy="102888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Three examples of a light ray from inside a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silica fiber impinging on the air/silica boundary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 at different angles.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600" y="1086040"/>
            <a:ext cx="4427518" cy="2407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sp>
        <p:nvSpPr>
          <p:cNvPr id="82947" name="文本占位符 82946"/>
          <p:cNvSpPr>
            <a:spLocks noGrp="1"/>
          </p:cNvSpPr>
          <p:nvPr>
            <p:ph type="body" idx="1"/>
          </p:nvPr>
        </p:nvSpPr>
        <p:spPr>
          <a:xfrm>
            <a:off x="1399620" y="262460"/>
            <a:ext cx="6344760" cy="2841805"/>
          </a:xfrm>
        </p:spPr>
        <p:txBody>
          <a:bodyPr wrap="square"/>
          <a:p>
            <a:pPr>
              <a:spcAft>
                <a:spcPct val="10000"/>
              </a:spcAft>
              <a:buNone/>
            </a:pPr>
            <a:r>
              <a:rPr lang="en-US" altLang="zh-CN" sz="3000" b="1"/>
              <a:t> </a:t>
            </a:r>
            <a:r>
              <a:rPr lang="en-US" altLang="zh-CN" sz="3000" b="1">
                <a:solidFill>
                  <a:srgbClr val="3333CC"/>
                </a:solidFill>
              </a:rPr>
              <a:t>Fiber-Optic Cables</a:t>
            </a:r>
            <a:endParaRPr lang="en-US" altLang="zh-CN" sz="3000" b="1">
              <a:solidFill>
                <a:srgbClr val="3333CC"/>
              </a:solidFill>
            </a:endParaRPr>
          </a:p>
          <a:p>
            <a:r>
              <a:rPr lang="en-US" altLang="zh-CN" sz="1800" b="1"/>
              <a:t>Light travels at </a:t>
            </a:r>
            <a:r>
              <a:rPr lang="en-US" altLang="zh-CN" sz="1800" b="1" u="sng"/>
              <a:t>3</a:t>
            </a:r>
            <a:r>
              <a:rPr lang="en-US" altLang="zh-CN" sz="1800" b="1" u="sng">
                <a:sym typeface="Symbol" panose="05050102010706020507" pitchFamily="18" charset="2"/>
              </a:rPr>
              <a:t>10</a:t>
            </a:r>
            <a:r>
              <a:rPr lang="en-US" altLang="zh-CN" sz="1800" b="1" u="sng" baseline="30000">
                <a:sym typeface="Symbol" panose="05050102010706020507" pitchFamily="18" charset="2"/>
              </a:rPr>
              <a:t>8</a:t>
            </a:r>
            <a:r>
              <a:rPr lang="en-US" altLang="zh-CN" sz="1800" b="1" u="sng">
                <a:sym typeface="Symbol" panose="05050102010706020507" pitchFamily="18" charset="2"/>
              </a:rPr>
              <a:t> ms</a:t>
            </a:r>
            <a:r>
              <a:rPr lang="en-US" altLang="zh-CN" sz="1800" b="1" u="sng" baseline="30000">
                <a:sym typeface="Symbol" panose="05050102010706020507" pitchFamily="18" charset="2"/>
              </a:rPr>
              <a:t>-1</a:t>
            </a:r>
            <a:r>
              <a:rPr lang="en-US" altLang="zh-CN" sz="1800" b="1">
                <a:sym typeface="Symbol" panose="05050102010706020507" pitchFamily="18" charset="2"/>
              </a:rPr>
              <a:t> in free space and is the fastest possible speed in the Universe</a:t>
            </a:r>
            <a:endParaRPr lang="en-US" altLang="zh-CN" sz="1800" b="1">
              <a:sym typeface="Symbol" panose="05050102010706020507" pitchFamily="18" charset="2"/>
            </a:endParaRPr>
          </a:p>
          <a:p>
            <a:r>
              <a:rPr lang="en-US" altLang="zh-CN" sz="1800" b="1">
                <a:sym typeface="Symbol" panose="05050102010706020507" pitchFamily="18" charset="2"/>
              </a:rPr>
              <a:t>Light slows down in denser media, e.g. glass</a:t>
            </a:r>
            <a:endParaRPr lang="en-US" altLang="zh-CN" sz="1800" b="1">
              <a:sym typeface="Symbol" panose="05050102010706020507" pitchFamily="18" charset="2"/>
            </a:endParaRPr>
          </a:p>
          <a:p>
            <a:r>
              <a:rPr lang="en-US" altLang="zh-CN" sz="1800" b="1" u="sng">
                <a:solidFill>
                  <a:schemeClr val="hlink"/>
                </a:solidFill>
                <a:sym typeface="Symbol" panose="05050102010706020507" pitchFamily="18" charset="2"/>
              </a:rPr>
              <a:t>Refraction</a:t>
            </a:r>
            <a:r>
              <a:rPr lang="en-US" altLang="zh-CN" sz="1800" b="1">
                <a:sym typeface="Symbol" panose="05050102010706020507" pitchFamily="18" charset="2"/>
              </a:rPr>
              <a:t> occurs at interface, with light bending away from the normal when it enters a less dense medium</a:t>
            </a:r>
            <a:endParaRPr lang="en-US" altLang="zh-CN" sz="1800" b="1">
              <a:sym typeface="Symbol" panose="05050102010706020507" pitchFamily="18" charset="2"/>
            </a:endParaRPr>
          </a:p>
          <a:p>
            <a:r>
              <a:rPr lang="en-US" altLang="zh-CN" sz="1800" b="1">
                <a:sym typeface="Symbol" panose="05050102010706020507" pitchFamily="18" charset="2"/>
              </a:rPr>
              <a:t>Beyond the </a:t>
            </a:r>
            <a:r>
              <a:rPr lang="en-US" altLang="zh-CN" sz="1800" b="1" i="1" u="sng">
                <a:solidFill>
                  <a:schemeClr val="hlink"/>
                </a:solidFill>
                <a:sym typeface="Symbol" panose="05050102010706020507" pitchFamily="18" charset="2"/>
              </a:rPr>
              <a:t>critical angle</a:t>
            </a:r>
            <a:r>
              <a:rPr lang="en-US" altLang="zh-CN" sz="1800" b="1">
                <a:sym typeface="Symbol" panose="05050102010706020507" pitchFamily="18" charset="2"/>
              </a:rPr>
              <a:t>   total internal reflection </a:t>
            </a:r>
            <a:endParaRPr lang="en-US" altLang="zh-CN" sz="1800" b="1">
              <a:sym typeface="Symbol" panose="05050102010706020507" pitchFamily="18" charset="2"/>
            </a:endParaRPr>
          </a:p>
        </p:txBody>
      </p:sp>
      <p:pic>
        <p:nvPicPr>
          <p:cNvPr id="82948" name="图片 82947"/>
          <p:cNvPicPr/>
          <p:nvPr/>
        </p:nvPicPr>
        <p:blipFill>
          <a:blip r:embed="rId1"/>
          <a:stretch>
            <a:fillRect/>
          </a:stretch>
        </p:blipFill>
        <p:spPr>
          <a:xfrm>
            <a:off x="1628260" y="3548683"/>
            <a:ext cx="5887003" cy="1073179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Fiber Optics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3886880"/>
            <a:ext cx="6643659" cy="914560"/>
          </a:xfrm>
        </p:spPr>
        <p:txBody>
          <a:bodyPr/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Light trapped by total internal reflection.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20487" name="Picture 7" descr="02-0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550" y="1617152"/>
            <a:ext cx="5858900" cy="191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Microsoft YaHei" panose="020B0503020204020204" charset="-122"/>
                <a:ea typeface="Microsoft YaHei" panose="020B0503020204020204" charset="-122"/>
              </a:rPr>
              <a:t>Outline of Physical Layer</a:t>
            </a:r>
            <a:br>
              <a:rPr lang="en-US" dirty="0" smtClean="0">
                <a:latin typeface="Microsoft YaHei" panose="020B0503020204020204" charset="-122"/>
                <a:ea typeface="Microsoft YaHei" panose="020B0503020204020204" charset="-122"/>
              </a:rPr>
            </a:br>
            <a:r>
              <a:rPr sz="1800" smtClean="0">
                <a:solidFill>
                  <a:srgbClr val="002060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-from end node, router, transmission, network perspectives</a:t>
            </a:r>
            <a:endParaRPr lang="en-US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91825" y="1044831"/>
            <a:ext cx="5658840" cy="3469479"/>
          </a:xfrm>
        </p:spPr>
        <p:txBody>
          <a:bodyPr/>
          <a:lstStyle/>
          <a:p>
            <a:r>
              <a:rPr lang="en-US" sz="1500" dirty="0" smtClean="0"/>
              <a:t>Digital Modulation: How analog signals are converted into digital bits and back again.</a:t>
            </a:r>
            <a:endParaRPr lang="en-US" sz="1500" dirty="0" smtClean="0"/>
          </a:p>
          <a:p>
            <a:r>
              <a:rPr lang="en-US" sz="1500" dirty="0" smtClean="0"/>
              <a:t>Multiplexing Schemes: Exploring how multiple conversations can be put on the same transmission medium at the same time without interfering with one another.</a:t>
            </a:r>
            <a:endParaRPr lang="en-US" sz="1500" dirty="0" smtClean="0"/>
          </a:p>
          <a:p>
            <a:r>
              <a:rPr lang="en-US" sz="1500" dirty="0"/>
              <a:t>The physical layer of end node, router, transmission, network take different functions and roles respectively</a:t>
            </a:r>
            <a:endParaRPr lang="en-US" sz="1500" dirty="0"/>
          </a:p>
          <a:p>
            <a:r>
              <a:rPr lang="en-US" sz="1500" dirty="0" smtClean="0"/>
              <a:t>Examples of communication systems used in practice for wide area computer networks:</a:t>
            </a:r>
            <a:endParaRPr lang="en-US" sz="1500" dirty="0" smtClean="0"/>
          </a:p>
          <a:p>
            <a:pPr lvl="1"/>
            <a:r>
              <a:rPr lang="en-US" sz="1200" dirty="0" smtClean="0"/>
              <a:t>The (fixed) telephone system</a:t>
            </a:r>
            <a:endParaRPr lang="en-US" sz="1200" dirty="0" smtClean="0"/>
          </a:p>
          <a:p>
            <a:pPr lvl="1"/>
            <a:r>
              <a:rPr lang="en-US" sz="1200" dirty="0" smtClean="0"/>
              <a:t>The mobile phone system, and</a:t>
            </a:r>
            <a:endParaRPr lang="en-US" sz="1200" dirty="0" smtClean="0"/>
          </a:p>
          <a:p>
            <a:pPr lvl="1"/>
            <a:r>
              <a:rPr lang="en-US" sz="1200" dirty="0" smtClean="0"/>
              <a:t>The cable television system.</a:t>
            </a:r>
            <a:endParaRPr lang="en-US" sz="1200" dirty="0" smtClean="0"/>
          </a:p>
          <a:p>
            <a:pPr lvl="1"/>
            <a:endParaRPr lang="en-US" sz="900" dirty="0" smtClean="0"/>
          </a:p>
          <a:p>
            <a:pPr marL="0" indent="0">
              <a:buNone/>
            </a:pPr>
            <a:r>
              <a:rPr lang="en-US" sz="1500" dirty="0" smtClean="0"/>
              <a:t> 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Optics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Every light ray that has incidence angle greater then critical angel will be refracted internally: </a:t>
            </a:r>
            <a:r>
              <a:rPr lang="en-US" sz="1500" b="1" dirty="0" smtClean="0">
                <a:solidFill>
                  <a:srgbClr val="0033CC"/>
                </a:solidFill>
              </a:rPr>
              <a:t>multimode fiber</a:t>
            </a:r>
            <a:endParaRPr lang="en-US" sz="1500" b="1" dirty="0" smtClean="0">
              <a:solidFill>
                <a:srgbClr val="0033CC"/>
              </a:solidFill>
            </a:endParaRPr>
          </a:p>
          <a:p>
            <a:r>
              <a:rPr lang="en-US" sz="1500" dirty="0" smtClean="0"/>
              <a:t>If fiber’s diameter is reduced to a few wavelength's of light it acts like a wave guide and the light can propagate only in a straight line without bouncing: </a:t>
            </a:r>
            <a:r>
              <a:rPr lang="en-US" sz="1500" b="1" dirty="0" smtClean="0">
                <a:solidFill>
                  <a:srgbClr val="0033CC"/>
                </a:solidFill>
              </a:rPr>
              <a:t>single-mode fiber</a:t>
            </a:r>
            <a:r>
              <a:rPr lang="en-US" sz="1500" dirty="0" smtClean="0"/>
              <a:t>.</a:t>
            </a:r>
            <a:endParaRPr lang="en-US" sz="1500" dirty="0" smtClean="0"/>
          </a:p>
          <a:p>
            <a:endParaRPr lang="en-US" sz="1500" dirty="0"/>
          </a:p>
          <a:p>
            <a:r>
              <a:rPr lang="en-US" sz="1500" dirty="0" smtClean="0"/>
              <a:t>Transmit data rate of 100 </a:t>
            </a:r>
            <a:r>
              <a:rPr lang="en-US" sz="1500" dirty="0" err="1" smtClean="0"/>
              <a:t>Gbps</a:t>
            </a:r>
            <a:r>
              <a:rPr lang="en-US" sz="1500" dirty="0" smtClean="0"/>
              <a:t> for 100 km without amplification.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sp>
        <p:nvSpPr>
          <p:cNvPr id="86019" name="文本占位符 86018"/>
          <p:cNvSpPr>
            <a:spLocks noGrp="1"/>
          </p:cNvSpPr>
          <p:nvPr>
            <p:ph type="body" idx="1"/>
          </p:nvPr>
        </p:nvSpPr>
        <p:spPr>
          <a:xfrm>
            <a:off x="1503937" y="317000"/>
            <a:ext cx="6173280" cy="3196197"/>
          </a:xfrm>
        </p:spPr>
        <p:txBody>
          <a:bodyPr wrap="square"/>
          <a:p>
            <a:pPr>
              <a:spcBef>
                <a:spcPct val="30000"/>
              </a:spcBef>
            </a:pPr>
            <a:r>
              <a:rPr lang="en-US" altLang="zh-CN" sz="1800" b="1"/>
              <a:t>An optical fiber consists of a </a:t>
            </a:r>
            <a:r>
              <a:rPr lang="en-US" altLang="zh-CN" sz="1800" b="1" u="sng">
                <a:solidFill>
                  <a:srgbClr val="3333CC"/>
                </a:solidFill>
              </a:rPr>
              <a:t>core</a:t>
            </a:r>
            <a:r>
              <a:rPr lang="en-US" altLang="zh-CN" sz="1800" b="1"/>
              <a:t> (denser material) and a </a:t>
            </a:r>
            <a:r>
              <a:rPr lang="en-US" altLang="zh-CN" sz="1800" b="1" u="sng">
                <a:solidFill>
                  <a:srgbClr val="3333CC"/>
                </a:solidFill>
              </a:rPr>
              <a:t>cladding</a:t>
            </a:r>
            <a:r>
              <a:rPr lang="en-US" altLang="zh-CN" sz="1800" b="1"/>
              <a:t> (less dense material)</a:t>
            </a:r>
            <a:endParaRPr lang="en-US" altLang="zh-CN" sz="1800" b="1"/>
          </a:p>
          <a:p>
            <a:pPr>
              <a:spcBef>
                <a:spcPct val="30000"/>
              </a:spcBef>
            </a:pPr>
            <a:r>
              <a:rPr lang="en-US" altLang="zh-CN" sz="1800" b="1"/>
              <a:t>Simplest one is a </a:t>
            </a:r>
            <a:r>
              <a:rPr lang="en-US" altLang="zh-CN" sz="1800" b="1">
                <a:solidFill>
                  <a:srgbClr val="3333CC"/>
                </a:solidFill>
              </a:rPr>
              <a:t>multimode step-index optical fiber</a:t>
            </a:r>
            <a:endParaRPr lang="en-US" altLang="zh-CN" sz="1800" b="1">
              <a:solidFill>
                <a:srgbClr val="3333CC"/>
              </a:solidFill>
            </a:endParaRPr>
          </a:p>
          <a:p>
            <a:pPr>
              <a:spcBef>
                <a:spcPct val="30000"/>
              </a:spcBef>
            </a:pPr>
            <a:r>
              <a:rPr lang="en-US" altLang="zh-CN" sz="1800" b="1" u="sng"/>
              <a:t>Multimode</a:t>
            </a:r>
            <a:r>
              <a:rPr lang="en-US" altLang="zh-CN" sz="1800" b="1"/>
              <a:t> = multiple paths, whereas </a:t>
            </a:r>
            <a:r>
              <a:rPr lang="en-US" altLang="zh-CN" sz="1800" b="1" u="sng"/>
              <a:t>step-index</a:t>
            </a:r>
            <a:r>
              <a:rPr lang="en-US" altLang="zh-CN" sz="1800" b="1"/>
              <a:t> = refractive index follows a step-function profile (i.e. an abrupt change of refractive index between the </a:t>
            </a:r>
            <a:r>
              <a:rPr lang="en-US" altLang="zh-CN" sz="1800" b="1">
                <a:solidFill>
                  <a:srgbClr val="3333CC"/>
                </a:solidFill>
              </a:rPr>
              <a:t>core</a:t>
            </a:r>
            <a:r>
              <a:rPr lang="en-US" altLang="zh-CN" sz="1800" b="1"/>
              <a:t> and the </a:t>
            </a:r>
            <a:r>
              <a:rPr lang="en-US" altLang="zh-CN" sz="1800" b="1">
                <a:solidFill>
                  <a:srgbClr val="3333CC"/>
                </a:solidFill>
              </a:rPr>
              <a:t>cladding</a:t>
            </a:r>
            <a:r>
              <a:rPr lang="en-US" altLang="zh-CN" sz="1800" b="1"/>
              <a:t>)</a:t>
            </a:r>
            <a:endParaRPr lang="en-US" altLang="zh-CN" sz="1800" b="1"/>
          </a:p>
          <a:p>
            <a:pPr>
              <a:spcBef>
                <a:spcPct val="30000"/>
              </a:spcBef>
            </a:pPr>
            <a:r>
              <a:rPr lang="en-US" altLang="zh-CN" sz="1800" b="1"/>
              <a:t>Light bounces back and forth along the core</a:t>
            </a:r>
            <a:endParaRPr lang="en-US" altLang="zh-CN" sz="1800" b="1"/>
          </a:p>
          <a:p>
            <a:pPr>
              <a:spcBef>
                <a:spcPct val="30000"/>
              </a:spcBef>
            </a:pPr>
            <a:r>
              <a:rPr lang="en-US" altLang="zh-CN" sz="1800" b="1" err="1">
                <a:sym typeface="Symbol" panose="05050102010706020507" pitchFamily="18" charset="2"/>
              </a:rPr>
              <a:t>Common light sources: LEDs</a:t>
            </a:r>
            <a:r>
              <a:rPr lang="en-US" altLang="zh-CN" sz="1800" b="1">
                <a:sym typeface="Symbol" panose="05050102010706020507" pitchFamily="18" charset="2"/>
              </a:rPr>
              <a:t> and lasers</a:t>
            </a:r>
            <a:endParaRPr lang="en-US" altLang="zh-CN" sz="1800" b="1">
              <a:sym typeface="Symbol" panose="05050102010706020507" pitchFamily="18" charset="2"/>
            </a:endParaRPr>
          </a:p>
        </p:txBody>
      </p:sp>
      <p:pic>
        <p:nvPicPr>
          <p:cNvPr id="86020" name="图片 86019" descr="Step_Index_Optical_Fibre"/>
          <p:cNvPicPr/>
          <p:nvPr/>
        </p:nvPicPr>
        <p:blipFill>
          <a:blip r:embed="rId1"/>
          <a:srcRect t="28989"/>
          <a:stretch>
            <a:fillRect/>
          </a:stretch>
        </p:blipFill>
        <p:spPr>
          <a:xfrm>
            <a:off x="2159848" y="3513197"/>
            <a:ext cx="4824066" cy="12551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6083" y="571179"/>
            <a:ext cx="2141288" cy="423545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Fiber</a:t>
            </a:r>
            <a:r>
              <a:rPr spc="-65" dirty="0"/>
              <a:t> </a:t>
            </a:r>
            <a:r>
              <a:rPr spc="-10" dirty="0"/>
              <a:t>Optics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885057" y="1250299"/>
            <a:ext cx="1995033" cy="1569085"/>
          </a:xfrm>
          <a:prstGeom prst="rect">
            <a:avLst/>
          </a:prstGeom>
        </p:spPr>
        <p:txBody>
          <a:bodyPr vert="horz" wrap="square" lIns="0" tIns="58838" rIns="0" bIns="0" rtlCol="0">
            <a:spAutoFit/>
          </a:bodyPr>
          <a:lstStyle/>
          <a:p>
            <a:pPr marL="377825" indent="-365125">
              <a:lnSpc>
                <a:spcPct val="100000"/>
              </a:lnSpc>
              <a:spcBef>
                <a:spcPts val="700"/>
              </a:spcBef>
              <a:buClr>
                <a:srgbClr val="333399"/>
              </a:buClr>
              <a:buSzPct val="49000"/>
              <a:buChar char="●"/>
              <a:tabLst>
                <a:tab pos="377190" algn="l"/>
                <a:tab pos="377825" algn="l"/>
              </a:tabLst>
            </a:pPr>
            <a:r>
              <a:rPr sz="169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Typical</a:t>
            </a:r>
            <a:r>
              <a:rPr sz="1690" spc="-3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9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examples</a:t>
            </a:r>
            <a:endParaRPr sz="1690">
              <a:latin typeface="Arial" panose="020B0604020202020204"/>
              <a:cs typeface="Arial" panose="020B0604020202020204"/>
            </a:endParaRPr>
          </a:p>
          <a:p>
            <a:pPr marL="803275" lvl="1" indent="-304800">
              <a:lnSpc>
                <a:spcPct val="100000"/>
              </a:lnSpc>
              <a:spcBef>
                <a:spcPts val="525"/>
              </a:spcBef>
              <a:buClr>
                <a:srgbClr val="333399"/>
              </a:buClr>
              <a:buSzPct val="50000"/>
              <a:buFont typeface="IPAexGothic"/>
              <a:buChar char="◆"/>
              <a:tabLst>
                <a:tab pos="803275" algn="l"/>
                <a:tab pos="803910" algn="l"/>
              </a:tabLst>
            </a:pP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Multimode</a:t>
            </a:r>
            <a:r>
              <a:rPr sz="1390" spc="-1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Fiber</a:t>
            </a:r>
            <a:endParaRPr sz="1390">
              <a:latin typeface="Arial" panose="020B0604020202020204"/>
              <a:cs typeface="Arial" panose="020B0604020202020204"/>
            </a:endParaRPr>
          </a:p>
          <a:p>
            <a:pPr marL="803275" lvl="1" indent="-304800">
              <a:lnSpc>
                <a:spcPct val="100000"/>
              </a:lnSpc>
              <a:spcBef>
                <a:spcPts val="545"/>
              </a:spcBef>
              <a:buClr>
                <a:srgbClr val="333399"/>
              </a:buClr>
              <a:buSzPct val="50000"/>
              <a:buFont typeface="IPAexGothic"/>
              <a:buChar char="◆"/>
              <a:tabLst>
                <a:tab pos="803275" algn="l"/>
                <a:tab pos="803910" algn="l"/>
              </a:tabLst>
            </a:pPr>
            <a:r>
              <a:rPr sz="1390" spc="1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Single Mode</a:t>
            </a:r>
            <a:r>
              <a:rPr sz="1390" spc="-8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Fiber</a:t>
            </a:r>
            <a:endParaRPr sz="139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62729" y="1556703"/>
            <a:ext cx="1249890" cy="527050"/>
          </a:xfrm>
          <a:prstGeom prst="rect">
            <a:avLst/>
          </a:prstGeom>
        </p:spPr>
        <p:txBody>
          <a:bodyPr vert="horz" wrap="square" lIns="0" tIns="7564" rIns="0" bIns="0" rtlCol="0">
            <a:spAutoFit/>
          </a:bodyPr>
          <a:lstStyle/>
          <a:p>
            <a:pPr marL="12700" marR="5080">
              <a:lnSpc>
                <a:spcPct val="122000"/>
              </a:lnSpc>
              <a:spcBef>
                <a:spcPts val="90"/>
              </a:spcBef>
            </a:pP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100</a:t>
            </a:r>
            <a:r>
              <a:rPr sz="1390" spc="15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bps-10Gb  1-100Gbps</a:t>
            </a:r>
            <a:endParaRPr sz="139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95983" y="1556703"/>
            <a:ext cx="961583" cy="549910"/>
          </a:xfrm>
          <a:prstGeom prst="rect">
            <a:avLst/>
          </a:prstGeom>
        </p:spPr>
        <p:txBody>
          <a:bodyPr vert="horz" wrap="square" lIns="0" tIns="537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500-2000m</a:t>
            </a:r>
            <a:endParaRPr sz="139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1390" spc="10" dirty="0">
                <a:solidFill>
                  <a:srgbClr val="232323"/>
                </a:solidFill>
                <a:latin typeface="Arial" panose="020B0604020202020204"/>
                <a:cs typeface="Arial" panose="020B0604020202020204"/>
              </a:rPr>
              <a:t>100m-40km</a:t>
            </a:r>
            <a:endParaRPr sz="139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58820" y="2303093"/>
            <a:ext cx="3496666" cy="19455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" name="object 8"/>
          <p:cNvSpPr/>
          <p:nvPr/>
        </p:nvSpPr>
        <p:spPr>
          <a:xfrm>
            <a:off x="5863076" y="2572068"/>
            <a:ext cx="107590" cy="753128"/>
          </a:xfrm>
          <a:custGeom>
            <a:avLst/>
            <a:gdLst/>
            <a:ahLst/>
            <a:cxnLst/>
            <a:rect l="l" t="t" r="r" b="b"/>
            <a:pathLst>
              <a:path w="162559" h="1137920">
                <a:moveTo>
                  <a:pt x="0" y="0"/>
                </a:moveTo>
                <a:lnTo>
                  <a:pt x="31637" y="7451"/>
                </a:lnTo>
                <a:lnTo>
                  <a:pt x="57473" y="27773"/>
                </a:lnTo>
                <a:lnTo>
                  <a:pt x="74892" y="57915"/>
                </a:lnTo>
                <a:lnTo>
                  <a:pt x="81279" y="94825"/>
                </a:lnTo>
                <a:lnTo>
                  <a:pt x="81279" y="474134"/>
                </a:lnTo>
                <a:lnTo>
                  <a:pt x="87667" y="511044"/>
                </a:lnTo>
                <a:lnTo>
                  <a:pt x="105086" y="541186"/>
                </a:lnTo>
                <a:lnTo>
                  <a:pt x="130922" y="561508"/>
                </a:lnTo>
                <a:lnTo>
                  <a:pt x="162559" y="568959"/>
                </a:lnTo>
                <a:lnTo>
                  <a:pt x="130922" y="576411"/>
                </a:lnTo>
                <a:lnTo>
                  <a:pt x="105086" y="596733"/>
                </a:lnTo>
                <a:lnTo>
                  <a:pt x="87667" y="626874"/>
                </a:lnTo>
                <a:lnTo>
                  <a:pt x="81279" y="663785"/>
                </a:lnTo>
                <a:lnTo>
                  <a:pt x="81279" y="1043094"/>
                </a:lnTo>
                <a:lnTo>
                  <a:pt x="74892" y="1080005"/>
                </a:lnTo>
                <a:lnTo>
                  <a:pt x="57473" y="1110146"/>
                </a:lnTo>
                <a:lnTo>
                  <a:pt x="31637" y="1130468"/>
                </a:lnTo>
                <a:lnTo>
                  <a:pt x="0" y="1137919"/>
                </a:lnTo>
              </a:path>
            </a:pathLst>
          </a:custGeom>
          <a:ln w="10159">
            <a:solidFill>
              <a:srgbClr val="232323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" name="object 9"/>
          <p:cNvSpPr txBox="1"/>
          <p:nvPr/>
        </p:nvSpPr>
        <p:spPr>
          <a:xfrm>
            <a:off x="5854225" y="2679187"/>
            <a:ext cx="1295700" cy="1842135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236855" marR="5080" algn="just">
              <a:lnSpc>
                <a:spcPct val="100000"/>
              </a:lnSpc>
              <a:spcBef>
                <a:spcPts val="100"/>
              </a:spcBef>
            </a:pPr>
            <a:r>
              <a:rPr sz="1125" b="1" spc="-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Cheaper </a:t>
            </a:r>
            <a:r>
              <a:rPr sz="1125" b="1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1125" b="1" spc="-5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25" b="1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drive  </a:t>
            </a:r>
            <a:r>
              <a:rPr sz="1125" b="1" spc="-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(LED vs laser) </a:t>
            </a:r>
            <a:r>
              <a:rPr sz="1125" b="1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&amp;  terminate</a:t>
            </a:r>
            <a:endParaRPr sz="1125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26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20">
              <a:latin typeface="Arial" panose="020B0604020202020204"/>
              <a:cs typeface="Arial" panose="020B0604020202020204"/>
            </a:endParaRPr>
          </a:p>
          <a:p>
            <a:pPr marL="12700" marR="81915">
              <a:lnSpc>
                <a:spcPct val="100000"/>
              </a:lnSpc>
              <a:spcBef>
                <a:spcPts val="5"/>
              </a:spcBef>
            </a:pPr>
            <a:r>
              <a:rPr sz="1125" b="1" spc="-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Longer distance  </a:t>
            </a:r>
            <a:r>
              <a:rPr sz="1125" b="1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(low </a:t>
            </a:r>
            <a:r>
              <a:rPr sz="1125" b="1" spc="-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attenuation)  Higher </a:t>
            </a:r>
            <a:r>
              <a:rPr sz="1125" b="1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data rates  (low</a:t>
            </a:r>
            <a:r>
              <a:rPr sz="1125" b="1" spc="-10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25" b="1" spc="-5" dirty="0">
                <a:solidFill>
                  <a:srgbClr val="333399"/>
                </a:solidFill>
                <a:latin typeface="Arial" panose="020B0604020202020204"/>
                <a:cs typeface="Arial" panose="020B0604020202020204"/>
              </a:rPr>
              <a:t>dispersion)</a:t>
            </a:r>
            <a:endParaRPr sz="11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6553200" y="4792965"/>
            <a:ext cx="2133600" cy="224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ts val="1750"/>
              </a:lnSpc>
            </a:pPr>
            <a:fld id="{81D60167-4931-47E6-BA6A-407CBD079E47}" type="slidenum">
              <a:rPr sz="595" dirty="0"/>
            </a:fld>
            <a:endParaRPr sz="59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Transmission of Light Through Fiber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Attenuation of light through glass depends on the wavelength of the light (as well as on some physical properties of the glass).</a:t>
            </a:r>
            <a:endParaRPr lang="en-US" sz="1500" dirty="0" smtClean="0"/>
          </a:p>
          <a:p>
            <a:r>
              <a:rPr lang="en-US" sz="1500" dirty="0" smtClean="0"/>
              <a:t>It is defined as the ratio of input to output signal power.</a:t>
            </a:r>
            <a:endParaRPr lang="en-US" sz="1500" dirty="0" smtClean="0"/>
          </a:p>
          <a:p>
            <a:pPr lvl="1"/>
            <a:r>
              <a:rPr lang="en-US" sz="1200" dirty="0" smtClean="0"/>
              <a:t>Figure on the next slide shows the attenuation in units of decibels per linear kilometer of fiber.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Optics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1.3 micron band</a:t>
            </a:r>
            <a:endParaRPr lang="en-US" dirty="0" smtClean="0"/>
          </a:p>
          <a:p>
            <a:r>
              <a:rPr lang="en-US" dirty="0" smtClean="0"/>
              <a:t>Bandwidth of 0.17 microns</a:t>
            </a:r>
            <a:endParaRPr lang="en-US" dirty="0" smtClean="0"/>
          </a:p>
          <a:p>
            <a:pPr lvl="1"/>
            <a:r>
              <a:rPr lang="en-US" dirty="0" smtClean="0"/>
              <a:t>λ</a:t>
            </a:r>
            <a:r>
              <a:rPr lang="en-US" baseline="-25000" dirty="0" smtClean="0"/>
              <a:t>1</a:t>
            </a:r>
            <a:r>
              <a:rPr lang="en-US" dirty="0" smtClean="0"/>
              <a:t> = 1.25 microns =&gt; f</a:t>
            </a:r>
            <a:r>
              <a:rPr lang="en-US" baseline="-25000" dirty="0" smtClean="0"/>
              <a:t>1</a:t>
            </a:r>
            <a:r>
              <a:rPr lang="en-US" dirty="0" smtClean="0"/>
              <a:t> = 3x10</a:t>
            </a:r>
            <a:r>
              <a:rPr lang="en-US" baseline="30000" dirty="0" smtClean="0"/>
              <a:t>8</a:t>
            </a:r>
            <a:r>
              <a:rPr lang="en-US" dirty="0" smtClean="0"/>
              <a:t>/1.25x10</a:t>
            </a:r>
            <a:r>
              <a:rPr lang="en-US" baseline="30000" dirty="0" smtClean="0"/>
              <a:t>-6</a:t>
            </a:r>
            <a:endParaRPr lang="en-US" dirty="0" smtClean="0"/>
          </a:p>
          <a:p>
            <a:pPr lvl="1"/>
            <a:r>
              <a:rPr lang="en-US" dirty="0" smtClean="0"/>
              <a:t>λ</a:t>
            </a:r>
            <a:r>
              <a:rPr lang="en-US" baseline="-25000" dirty="0" smtClean="0"/>
              <a:t>2</a:t>
            </a:r>
            <a:r>
              <a:rPr lang="en-US" dirty="0" smtClean="0"/>
              <a:t> = 1.35 microns =&gt; f</a:t>
            </a:r>
            <a:r>
              <a:rPr lang="en-US" baseline="-25000" dirty="0" smtClean="0"/>
              <a:t>2</a:t>
            </a:r>
            <a:r>
              <a:rPr lang="en-US" dirty="0" smtClean="0"/>
              <a:t> = 3x10</a:t>
            </a:r>
            <a:r>
              <a:rPr lang="en-US" baseline="30000" dirty="0" smtClean="0"/>
              <a:t>8</a:t>
            </a:r>
            <a:r>
              <a:rPr lang="en-US" dirty="0" smtClean="0"/>
              <a:t>/1.35x10</a:t>
            </a:r>
            <a:r>
              <a:rPr lang="en-US" baseline="30000" dirty="0" smtClean="0"/>
              <a:t>-6</a:t>
            </a:r>
            <a:endParaRPr lang="en-US" dirty="0" smtClean="0"/>
          </a:p>
          <a:p>
            <a:pPr lvl="1"/>
            <a:r>
              <a:rPr lang="en-US" dirty="0" smtClean="0"/>
              <a:t>Bandwidth: f</a:t>
            </a:r>
            <a:r>
              <a:rPr lang="en-US" baseline="-25000" dirty="0" smtClean="0"/>
              <a:t>2</a:t>
            </a:r>
            <a:r>
              <a:rPr lang="en-US" dirty="0" smtClean="0"/>
              <a:t> - f</a:t>
            </a:r>
            <a:r>
              <a:rPr lang="en-US" baseline="-25000" dirty="0" smtClean="0"/>
              <a:t>1</a:t>
            </a:r>
            <a:r>
              <a:rPr lang="en-US" dirty="0" smtClean="0"/>
              <a:t>= 30,000 x 10</a:t>
            </a:r>
            <a:r>
              <a:rPr lang="en-US" baseline="30000" dirty="0" smtClean="0"/>
              <a:t>9 </a:t>
            </a:r>
            <a:r>
              <a:rPr lang="en-US" dirty="0" smtClean="0"/>
              <a:t>= 30,000 GHz</a:t>
            </a:r>
            <a:endParaRPr lang="en-US" dirty="0" smtClean="0"/>
          </a:p>
          <a:p>
            <a:pPr lvl="1"/>
            <a:r>
              <a:rPr lang="en-US" dirty="0" smtClean="0"/>
              <a:t>Signal-to-noise Ratio 10 dB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=&gt; 300 </a:t>
            </a:r>
            <a:r>
              <a:rPr lang="en-US" dirty="0" err="1" smtClean="0"/>
              <a:t>Tbps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100" b="1">
                <a:latin typeface="+mj-lt"/>
                <a:cs typeface="+mj-cs"/>
                <a:sym typeface="+mn-ea"/>
              </a:rPr>
              <a:t>Charles K. Kao — Father of Fiber Optics</a:t>
            </a:r>
            <a:br>
              <a:rPr lang="zh-CN" altLang="en-US" sz="2100" b="1">
                <a:latin typeface="+mj-lt"/>
                <a:cs typeface="+mj-cs"/>
                <a:sym typeface="+mn-ea"/>
              </a:rPr>
            </a:br>
            <a:r>
              <a:rPr lang="zh-CN" altLang="en-US" sz="2100" b="1">
                <a:latin typeface="+mj-lt"/>
                <a:cs typeface="+mj-cs"/>
                <a:sym typeface="+mn-ea"/>
              </a:rPr>
              <a:t>Nobel Laureate </a:t>
            </a:r>
            <a:r>
              <a:rPr altLang="zh-CN" sz="2100" b="1">
                <a:latin typeface="+mj-lt"/>
                <a:cs typeface="+mj-cs"/>
                <a:sym typeface="+mn-ea"/>
              </a:rPr>
              <a:t>2009, Former CUHK President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44433" y="1261807"/>
            <a:ext cx="2857047" cy="21430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200" y="1261807"/>
            <a:ext cx="3146658" cy="329384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sp>
        <p:nvSpPr>
          <p:cNvPr id="89091" name="文本占位符 89090"/>
          <p:cNvSpPr>
            <a:spLocks noGrp="1"/>
          </p:cNvSpPr>
          <p:nvPr>
            <p:ph type="body" idx="1"/>
          </p:nvPr>
        </p:nvSpPr>
        <p:spPr>
          <a:xfrm>
            <a:off x="1484646" y="461091"/>
            <a:ext cx="6174470" cy="4222695"/>
          </a:xfrm>
        </p:spPr>
        <p:txBody>
          <a:bodyPr wrap="square"/>
          <a:p>
            <a:pPr algn="l">
              <a:spcAft>
                <a:spcPct val="10000"/>
              </a:spcAft>
              <a:buSzTx/>
              <a:buNone/>
            </a:pPr>
            <a:r>
              <a:rPr lang="en-US" altLang="zh-CN" sz="3000" b="1">
                <a:solidFill>
                  <a:srgbClr val="3333CC"/>
                </a:solidFill>
              </a:rPr>
              <a:t>Advantages and Disadvantages</a:t>
            </a:r>
            <a:endParaRPr lang="en-US" altLang="zh-CN" sz="3000" b="1">
              <a:solidFill>
                <a:srgbClr val="3333CC"/>
              </a:solidFill>
            </a:endParaRPr>
          </a:p>
          <a:p>
            <a:pPr>
              <a:buClr>
                <a:srgbClr val="FF0000"/>
              </a:buClr>
            </a:pPr>
            <a:r>
              <a:rPr lang="en-US" altLang="zh-CN" sz="1800"/>
              <a:t>Noise resistance ― external light is blocked by outer jacket</a:t>
            </a:r>
            <a:endParaRPr lang="en-US" altLang="zh-CN" sz="1800"/>
          </a:p>
          <a:p>
            <a:pPr>
              <a:buClr>
                <a:srgbClr val="FF0000"/>
              </a:buClr>
            </a:pPr>
            <a:r>
              <a:rPr lang="en-US" altLang="zh-CN" sz="1800"/>
              <a:t>Less signal attenuation ― a signal can run for miles without regeneration (currently, the lowest measured loss is about ~4% or 0.16dB per km)</a:t>
            </a:r>
            <a:endParaRPr lang="en-US" altLang="zh-CN" sz="1800"/>
          </a:p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zh-CN" sz="1800"/>
              <a:t>Higher bandwidth ― currently, limits on data rates come from the signal generation/reception technology, not the fiber itself</a:t>
            </a:r>
            <a:endParaRPr lang="en-US" altLang="zh-CN" sz="1800"/>
          </a:p>
          <a:p>
            <a:pPr>
              <a:buClr>
                <a:schemeClr val="bg2"/>
              </a:buClr>
            </a:pPr>
            <a:r>
              <a:rPr lang="en-US" altLang="zh-CN" sz="1800"/>
              <a:t>Cost ― Optical fibers are expensive</a:t>
            </a:r>
            <a:endParaRPr lang="en-US" altLang="zh-CN" sz="1800"/>
          </a:p>
          <a:p>
            <a:pPr>
              <a:buClr>
                <a:schemeClr val="bg2"/>
              </a:buClr>
            </a:pPr>
            <a:r>
              <a:rPr lang="en-US" altLang="zh-CN" sz="1800"/>
              <a:t>Installation/maintenance ― any crack in the core will degrade the signal, and all connections must be perfectly aligned</a:t>
            </a:r>
            <a:endParaRPr lang="en-US" altLang="zh-CN" sz="1800"/>
          </a:p>
        </p:txBody>
      </p:sp>
    </p:spTree>
  </p:cSld>
  <p:clrMapOvr>
    <a:masterClrMapping/>
  </p:clrMapOvr>
  <p:transition advClick="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Transmission of Light Through Fiber</a:t>
            </a:r>
            <a:endParaRPr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Attenuation of light through fiber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in the infrared region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88" y="925278"/>
            <a:ext cx="6180425" cy="329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Transmission of Light Through Fiber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Three wavelengths bands are most commonly used at present for optical communication:</a:t>
            </a:r>
            <a:endParaRPr lang="en-US" sz="1500" dirty="0" smtClean="0"/>
          </a:p>
          <a:p>
            <a:pPr lvl="1"/>
            <a:r>
              <a:rPr lang="en-US" sz="1350" dirty="0" smtClean="0"/>
              <a:t>0.85</a:t>
            </a:r>
            <a:r>
              <a:rPr lang="el-GR" sz="1350" dirty="0" smtClean="0"/>
              <a:t>μ</a:t>
            </a:r>
            <a:endParaRPr lang="en-US" sz="1350" dirty="0" smtClean="0"/>
          </a:p>
          <a:p>
            <a:pPr lvl="1"/>
            <a:r>
              <a:rPr lang="en-US" sz="1350" dirty="0" smtClean="0"/>
              <a:t>1.30</a:t>
            </a:r>
            <a:r>
              <a:rPr lang="el-GR" sz="1350" dirty="0" smtClean="0"/>
              <a:t>μ</a:t>
            </a:r>
            <a:r>
              <a:rPr lang="en-US" sz="1350" dirty="0" smtClean="0"/>
              <a:t> and</a:t>
            </a:r>
            <a:endParaRPr lang="en-US" sz="1350" dirty="0" smtClean="0"/>
          </a:p>
          <a:p>
            <a:pPr lvl="1"/>
            <a:r>
              <a:rPr lang="en-US" sz="1350" dirty="0" smtClean="0"/>
              <a:t>1.55</a:t>
            </a:r>
            <a:r>
              <a:rPr lang="el-GR" sz="1350" dirty="0" smtClean="0"/>
              <a:t>μ</a:t>
            </a:r>
            <a:endParaRPr lang="en-US" sz="1350" dirty="0" smtClean="0"/>
          </a:p>
          <a:p>
            <a:pPr lvl="1"/>
            <a:r>
              <a:rPr lang="en-US" sz="1350" dirty="0" smtClean="0"/>
              <a:t>They have bands ranging from 25,000 to 30,000 GHz wide.</a:t>
            </a:r>
            <a:endParaRPr lang="en-US" sz="1350" dirty="0" smtClean="0"/>
          </a:p>
          <a:p>
            <a:r>
              <a:rPr lang="en-US" sz="1500" b="1" dirty="0" smtClean="0"/>
              <a:t>Chromatic dispersion </a:t>
            </a:r>
            <a:r>
              <a:rPr lang="en-US" sz="1500" dirty="0" smtClean="0"/>
              <a:t>– the spreading of wave as it propagates down on a fiber. </a:t>
            </a:r>
            <a:endParaRPr lang="en-US" sz="1500" dirty="0" smtClean="0"/>
          </a:p>
          <a:p>
            <a:r>
              <a:rPr lang="en-US" sz="1500" b="1" dirty="0" err="1" smtClean="0"/>
              <a:t>Solitons</a:t>
            </a:r>
            <a:r>
              <a:rPr lang="en-US" sz="1500" dirty="0" smtClean="0"/>
              <a:t> – making the pulses in a special shape related to the reciprocal of the hyperbolic cosine causes nearly all the dispersion effects to cancel out. This was achieved in Lab </a:t>
            </a:r>
            <a:r>
              <a:rPr lang="en-US" sz="1500" dirty="0" err="1" smtClean="0"/>
              <a:t>env</a:t>
            </a:r>
            <a:r>
              <a:rPr lang="en-US" sz="1500" dirty="0" smtClean="0"/>
              <a:t>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Cables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500" dirty="0" smtClean="0"/>
              <a:t>Similar to Coaxial except they are without the braid. (See figure in the next slide).</a:t>
            </a:r>
            <a:endParaRPr lang="en-US" sz="1500" dirty="0" smtClean="0"/>
          </a:p>
          <a:p>
            <a:r>
              <a:rPr lang="en-US" sz="1500" dirty="0" smtClean="0"/>
              <a:t>In Multimode fibers, core is typically 50 microns (~ thickness of human hair).</a:t>
            </a:r>
            <a:endParaRPr lang="en-US" sz="1500" dirty="0" smtClean="0"/>
          </a:p>
          <a:p>
            <a:r>
              <a:rPr lang="en-US" sz="1500" dirty="0" smtClean="0"/>
              <a:t>In Single-mode fibers the core is 8-10 microns.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sz="2800">
                <a:latin typeface="Microsoft YaHei" panose="020B0503020204020204" charset="-122"/>
                <a:ea typeface="Microsoft YaHei" panose="020B0503020204020204" charset="-122"/>
              </a:rPr>
              <a:t>Connecting Nodes and Links</a:t>
            </a:r>
            <a:endParaRPr altLang="zh-CN" sz="28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2547" y="1023640"/>
            <a:ext cx="5764109" cy="309664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Fiber Cables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Views of a fiber cable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22535" name="Picture 7" descr="02-08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00" y="1619533"/>
            <a:ext cx="6859200" cy="190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Cables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9800" y="885315"/>
            <a:ext cx="5658840" cy="3956004"/>
          </a:xfrm>
        </p:spPr>
        <p:txBody>
          <a:bodyPr/>
          <a:lstStyle/>
          <a:p>
            <a:r>
              <a:rPr lang="en-US" sz="1500" dirty="0" smtClean="0"/>
              <a:t>Core is enclosed in by glass cladding with a lower index of refraction than the core to keep all the light in the core.</a:t>
            </a:r>
            <a:endParaRPr lang="en-US" sz="1500" dirty="0" smtClean="0"/>
          </a:p>
          <a:p>
            <a:r>
              <a:rPr lang="en-US" sz="1500" dirty="0" smtClean="0"/>
              <a:t>Thin plastic jacked to protect the cladding.</a:t>
            </a:r>
            <a:endParaRPr lang="en-US" sz="1500" dirty="0" smtClean="0"/>
          </a:p>
          <a:p>
            <a:r>
              <a:rPr lang="en-US" sz="1500" dirty="0" smtClean="0"/>
              <a:t>Fibers are typically grouped in bundles protected by an outer sheath.</a:t>
            </a:r>
            <a:endParaRPr lang="en-US" sz="1500" dirty="0"/>
          </a:p>
          <a:p>
            <a:r>
              <a:rPr lang="en-US" sz="1500" dirty="0" smtClean="0"/>
              <a:t>Fiber Cables are:</a:t>
            </a:r>
            <a:endParaRPr lang="en-US" sz="1500" dirty="0" smtClean="0"/>
          </a:p>
          <a:p>
            <a:pPr lvl="1"/>
            <a:r>
              <a:rPr lang="en-US" sz="1200" dirty="0" smtClean="0"/>
              <a:t>Laid on the ground within a meter of the surface,</a:t>
            </a:r>
            <a:endParaRPr lang="en-US" sz="1200" dirty="0" smtClean="0"/>
          </a:p>
          <a:p>
            <a:pPr lvl="1"/>
            <a:r>
              <a:rPr lang="en-US" sz="1200" dirty="0" smtClean="0"/>
              <a:t>Transoceanic fiber cables are buried in trenches as the are laid on the see floor.</a:t>
            </a:r>
            <a:endParaRPr lang="en-US" sz="1200" dirty="0" smtClean="0"/>
          </a:p>
          <a:p>
            <a:r>
              <a:rPr lang="en-US" sz="1500" dirty="0" smtClean="0"/>
              <a:t>Fibers are connected in three different ways:</a:t>
            </a:r>
            <a:endParaRPr lang="en-US" sz="15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200" dirty="0" smtClean="0"/>
              <a:t>They can terminated in connectors and be plugged into fiber sockets; connectors lose about 10%-20% of the light but they make it easy to reconfigure systems</a:t>
            </a:r>
            <a:endParaRPr lang="en-US" sz="12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200" dirty="0" smtClean="0"/>
              <a:t>Spliced mechanically obtained by carefully cutting ends next to each other and placed within a special sleeve and clamp them in place. Alignment can be improved by passing light through the junction and then making adjustments as necessary.</a:t>
            </a:r>
            <a:endParaRPr lang="en-US" sz="12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200" dirty="0" smtClean="0"/>
              <a:t>Two pieces of fiber can be fused (melted) together to form a solid connection. Fused cable can be almost as good as a single drawn fiber. But even here there some amount of loss.</a:t>
            </a:r>
            <a:endParaRPr 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Cables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9800" y="1252203"/>
            <a:ext cx="5658840" cy="3343223"/>
          </a:xfrm>
        </p:spPr>
        <p:txBody>
          <a:bodyPr/>
          <a:lstStyle/>
          <a:p>
            <a:r>
              <a:rPr lang="en-US" sz="1500" dirty="0" smtClean="0"/>
              <a:t>Two types of technologies are used to drive the signals:</a:t>
            </a:r>
            <a:endParaRPr lang="en-US" sz="1500" dirty="0" smtClean="0"/>
          </a:p>
          <a:p>
            <a:pPr lvl="1"/>
            <a:r>
              <a:rPr lang="en-US" sz="1350" dirty="0" smtClean="0"/>
              <a:t>LED (Light Emitting Diodes), and</a:t>
            </a:r>
            <a:endParaRPr lang="en-US" sz="1350" dirty="0" smtClean="0"/>
          </a:p>
          <a:p>
            <a:pPr lvl="1"/>
            <a:r>
              <a:rPr lang="en-US" sz="1350" dirty="0" smtClean="0"/>
              <a:t>Semiconductor Lasers.</a:t>
            </a:r>
            <a:endParaRPr lang="en-US" sz="1350" dirty="0" smtClean="0"/>
          </a:p>
          <a:p>
            <a:r>
              <a:rPr lang="en-US" sz="1500" dirty="0" smtClean="0"/>
              <a:t>They can be tuned in wavelengths by inserting:</a:t>
            </a:r>
            <a:endParaRPr lang="en-US" sz="1050" dirty="0" smtClean="0"/>
          </a:p>
          <a:p>
            <a:pPr lvl="1"/>
            <a:r>
              <a:rPr lang="en-US" sz="1200" dirty="0" err="1" smtClean="0"/>
              <a:t>Febry</a:t>
            </a:r>
            <a:r>
              <a:rPr lang="en-US" sz="1200" dirty="0" smtClean="0"/>
              <a:t>-Perot interferometers, or</a:t>
            </a:r>
            <a:endParaRPr lang="en-US" sz="1200" dirty="0" smtClean="0"/>
          </a:p>
          <a:p>
            <a:pPr lvl="1"/>
            <a:r>
              <a:rPr lang="en-US" sz="1200" dirty="0" smtClean="0"/>
              <a:t>Mach-</a:t>
            </a:r>
            <a:r>
              <a:rPr lang="en-US" sz="1200" dirty="0" err="1"/>
              <a:t>Z</a:t>
            </a:r>
            <a:r>
              <a:rPr lang="en-US" sz="1200" dirty="0" err="1" smtClean="0"/>
              <a:t>ehnder</a:t>
            </a:r>
            <a:r>
              <a:rPr lang="en-US" sz="1200" dirty="0" smtClean="0"/>
              <a:t> interferometers</a:t>
            </a:r>
            <a:endParaRPr lang="en-US" sz="1200" dirty="0" smtClean="0"/>
          </a:p>
          <a:p>
            <a:r>
              <a:rPr lang="en-US" sz="1500" dirty="0" err="1" smtClean="0"/>
              <a:t>Febry</a:t>
            </a:r>
            <a:r>
              <a:rPr lang="en-US" sz="1500" dirty="0" smtClean="0"/>
              <a:t>-Perot interferometers are simple resonant cavities consisting of two parallel mirrors. The length of the cavity selects out those wavelengths that fit inside an integral number of times.</a:t>
            </a:r>
            <a:endParaRPr lang="en-US" sz="1500" dirty="0" smtClean="0"/>
          </a:p>
          <a:p>
            <a:r>
              <a:rPr lang="en-US" sz="1500" dirty="0" smtClean="0"/>
              <a:t>Mach-</a:t>
            </a:r>
            <a:r>
              <a:rPr lang="en-US" sz="1500" dirty="0" err="1" smtClean="0"/>
              <a:t>Zehnder</a:t>
            </a:r>
            <a:r>
              <a:rPr lang="en-US" sz="1500" dirty="0" smtClean="0"/>
              <a:t> interferometers separate the light into two beams. The beams travel slightly different distances. Then they are recombined at the end and are in phase for only certain wavelengths.</a:t>
            </a:r>
            <a:endParaRPr lang="en-US" sz="1500" dirty="0" smtClean="0"/>
          </a:p>
          <a:p>
            <a:pPr marL="457200" lvl="1" indent="0">
              <a:buNone/>
            </a:pPr>
            <a:endParaRPr 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Fiber Cables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115520"/>
            <a:ext cx="6643659" cy="80024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 comparison of semiconductor diodes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and LEDs as light sources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24581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200" y="1429000"/>
            <a:ext cx="6344760" cy="227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Cables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9800" y="1252203"/>
            <a:ext cx="5658840" cy="3343223"/>
          </a:xfrm>
        </p:spPr>
        <p:txBody>
          <a:bodyPr/>
          <a:lstStyle/>
          <a:p>
            <a:r>
              <a:rPr lang="en-US" sz="1500" dirty="0" smtClean="0"/>
              <a:t>Receiving end of an optical fiber consists of a photodiode, which gives off an electrical pulse when struck by light.</a:t>
            </a:r>
            <a:endParaRPr lang="en-US" sz="1500" dirty="0" smtClean="0"/>
          </a:p>
          <a:p>
            <a:r>
              <a:rPr lang="en-US" sz="1500" dirty="0" smtClean="0"/>
              <a:t>The response time of photodiodes that convert the signal from the optical to the electrical domain limits data rates to about 100 </a:t>
            </a:r>
            <a:r>
              <a:rPr lang="en-US" sz="1500" dirty="0" err="1" smtClean="0"/>
              <a:t>Gbps</a:t>
            </a:r>
            <a:r>
              <a:rPr lang="en-US" sz="1500" dirty="0" smtClean="0"/>
              <a:t>.</a:t>
            </a:r>
            <a:endParaRPr lang="en-US" sz="1500" dirty="0" smtClean="0"/>
          </a:p>
          <a:p>
            <a:r>
              <a:rPr lang="en-US" sz="1500" dirty="0" smtClean="0"/>
              <a:t>Terminal noise is also an issue hence the light should be injected with sufficient energy in order to be detected.</a:t>
            </a:r>
            <a:endParaRPr lang="en-US" sz="1500" dirty="0" smtClean="0"/>
          </a:p>
          <a:p>
            <a:r>
              <a:rPr lang="en-US" sz="1500" dirty="0" smtClean="0"/>
              <a:t>By making the pulses powerful enough the error rate can be made arbitrarily small.</a:t>
            </a:r>
            <a:endParaRPr lang="en-US" sz="15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Optics vs. Copper Wire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Fiber has numerous advantages:</a:t>
            </a:r>
            <a:endParaRPr lang="en-US" sz="1800" dirty="0" smtClean="0"/>
          </a:p>
          <a:p>
            <a:pPr lvl="1"/>
            <a:r>
              <a:rPr lang="en-US" sz="1500" dirty="0" smtClean="0"/>
              <a:t>Higher bandwidths,</a:t>
            </a:r>
            <a:endParaRPr lang="en-US" sz="1500" dirty="0" smtClean="0"/>
          </a:p>
          <a:p>
            <a:pPr lvl="1"/>
            <a:r>
              <a:rPr lang="en-US" sz="1500" dirty="0" smtClean="0"/>
              <a:t>Low attenuation (50 km vs. 5 km repeaters)</a:t>
            </a:r>
            <a:endParaRPr lang="en-US" sz="1500" dirty="0" smtClean="0"/>
          </a:p>
          <a:p>
            <a:pPr lvl="1"/>
            <a:r>
              <a:rPr lang="en-US" sz="1500" dirty="0" smtClean="0"/>
              <a:t>Not affected by power surges, electromagnetic interference, or power failures.</a:t>
            </a:r>
            <a:endParaRPr lang="en-US" sz="1500" dirty="0" smtClean="0"/>
          </a:p>
          <a:p>
            <a:pPr lvl="1"/>
            <a:r>
              <a:rPr lang="en-US" sz="1500" dirty="0" smtClean="0"/>
              <a:t>Not affected by corrosive chemicals in the air.</a:t>
            </a:r>
            <a:endParaRPr lang="en-US" sz="1500" dirty="0" smtClean="0"/>
          </a:p>
          <a:p>
            <a:pPr lvl="1"/>
            <a:r>
              <a:rPr lang="en-US" sz="1500" dirty="0" smtClean="0"/>
              <a:t>It is thin and lightweight.</a:t>
            </a:r>
            <a:endParaRPr lang="en-US" sz="1500" dirty="0" smtClean="0"/>
          </a:p>
          <a:p>
            <a:pPr lvl="1"/>
            <a:r>
              <a:rPr lang="en-US" sz="1500" dirty="0" smtClean="0"/>
              <a:t>Cable ducts are full – hence removing copper wires and replacing them with Fiber is good alternative.</a:t>
            </a:r>
            <a:endParaRPr lang="en-US" sz="1500" dirty="0" smtClean="0"/>
          </a:p>
          <a:p>
            <a:pPr marL="457200" lvl="1" indent="0">
              <a:buNone/>
            </a:pPr>
            <a:endParaRPr lang="en-US" sz="15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Optics vs. Copper Wire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Disadvantages of Fiber Optics:</a:t>
            </a:r>
            <a:endParaRPr lang="en-US" sz="1800" dirty="0" smtClean="0"/>
          </a:p>
          <a:p>
            <a:pPr lvl="1"/>
            <a:r>
              <a:rPr lang="en-US" sz="1500" dirty="0" smtClean="0"/>
              <a:t>Requires highly skilled workers,</a:t>
            </a:r>
            <a:endParaRPr lang="en-US" sz="1500" dirty="0" smtClean="0"/>
          </a:p>
          <a:p>
            <a:pPr lvl="1"/>
            <a:r>
              <a:rPr lang="en-US" sz="1500" dirty="0" smtClean="0"/>
              <a:t>They can be damaged easily,</a:t>
            </a:r>
            <a:endParaRPr lang="en-US" sz="1500" dirty="0" smtClean="0"/>
          </a:p>
          <a:p>
            <a:pPr lvl="1"/>
            <a:r>
              <a:rPr lang="en-US" sz="1500" dirty="0" smtClean="0"/>
              <a:t>Two way transmission requires either two different fibers or two different bands of the same fiber.</a:t>
            </a:r>
            <a:endParaRPr lang="en-US" sz="1500" dirty="0" smtClean="0"/>
          </a:p>
          <a:p>
            <a:pPr marL="457200" lvl="1" indent="0">
              <a:buNone/>
            </a:pPr>
            <a:endParaRPr lang="en-US" sz="1500" dirty="0" smtClean="0"/>
          </a:p>
          <a:p>
            <a:r>
              <a:rPr lang="en-US" sz="1800" dirty="0" smtClean="0"/>
              <a:t>Future of all fixed data communication over more than short distances is clearly with fiber.</a:t>
            </a:r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400" y="235785"/>
            <a:ext cx="6859200" cy="85740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Wireless Transmission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4285" y="1149985"/>
            <a:ext cx="6737350" cy="3765550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The Electromagnetic Spectrum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Radio Transmission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Microwave Transmission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Infrared Transmission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Light Transmission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Attenuation and loss over air channels, refraction and multipath fading, interferences cross channels or nearby, air interfaces and protocols, antenna design and optimization, power management and optimization 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endParaRPr lang="en-US" smtClean="0"/>
          </a:p>
        </p:txBody>
      </p:sp>
      <p:sp>
        <p:nvSpPr>
          <p:cNvPr id="2560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Electromagnetic Spectrum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Electromagnetic waves were predicted by James Clerk Maxwell in 1865.</a:t>
            </a:r>
            <a:endParaRPr lang="en-US" sz="2000" dirty="0" smtClean="0"/>
          </a:p>
          <a:p>
            <a:r>
              <a:rPr lang="en-US" sz="2000" dirty="0" smtClean="0"/>
              <a:t>Those waves were observed by Heinrich Hertz in 1887.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Number of oscillations per second are called </a:t>
            </a:r>
            <a:r>
              <a:rPr lang="en-US" sz="2000" b="1" dirty="0" smtClean="0">
                <a:solidFill>
                  <a:srgbClr val="0033CC"/>
                </a:solidFill>
              </a:rPr>
              <a:t>frequency</a:t>
            </a:r>
            <a:r>
              <a:rPr lang="en-US" sz="2000" dirty="0" smtClean="0">
                <a:solidFill>
                  <a:srgbClr val="0033CC"/>
                </a:solidFill>
              </a:rPr>
              <a:t> </a:t>
            </a:r>
            <a:r>
              <a:rPr lang="en-US" sz="2000" dirty="0" smtClean="0"/>
              <a:t>and a measured by </a:t>
            </a:r>
            <a:r>
              <a:rPr lang="en-US" sz="2000" b="1" dirty="0" smtClean="0"/>
              <a:t>Hz</a:t>
            </a:r>
            <a:r>
              <a:rPr lang="en-US" sz="2000" dirty="0" smtClean="0"/>
              <a:t>.</a:t>
            </a:r>
            <a:endParaRPr lang="en-US" sz="2000" dirty="0" smtClean="0"/>
          </a:p>
          <a:p>
            <a:r>
              <a:rPr lang="en-US" sz="2000" dirty="0" smtClean="0"/>
              <a:t>The distance between two consecutive maxima (or minima) is called a  </a:t>
            </a:r>
            <a:r>
              <a:rPr lang="en-US" sz="2000" b="1" dirty="0" smtClean="0">
                <a:solidFill>
                  <a:srgbClr val="0033CC"/>
                </a:solidFill>
              </a:rPr>
              <a:t>wavelength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868BA3F8-3F2A-4176-873F-DA3B74B621C0}" type="datetime3">
              <a:rPr lang="en-US" sz="900" smtClean="0"/>
            </a:fld>
            <a:endParaRPr lang="en-US" sz="900" smtClean="0"/>
          </a:p>
        </p:txBody>
      </p:sp>
      <p:sp>
        <p:nvSpPr>
          <p:cNvPr id="1843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z="900" smtClean="0"/>
              <a:t>Veton Këpuska</a:t>
            </a:r>
            <a:endParaRPr lang="en-US" sz="900" smtClean="0"/>
          </a:p>
        </p:txBody>
      </p:sp>
      <p:sp>
        <p:nvSpPr>
          <p:cNvPr id="1843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685DA3D-F481-43BE-BF9C-924C7291A6B5}" type="slidenum">
              <a:rPr lang="en-US" sz="900" smtClean="0"/>
            </a:fld>
            <a:endParaRPr lang="en-US" sz="900" smtClean="0"/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smtClean="0">
                <a:solidFill>
                  <a:srgbClr val="0000FF"/>
                </a:solidFill>
              </a:rPr>
              <a:t>Physics of Electromagnetic </a:t>
            </a:r>
            <a:r>
              <a:rPr lang="en-US" b="1" dirty="0" smtClean="0">
                <a:solidFill>
                  <a:srgbClr val="0000FF"/>
                </a:solidFill>
              </a:rPr>
              <a:t>Wave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/>
              <a:t>A </a:t>
            </a:r>
            <a:r>
              <a:rPr lang="en-US" sz="2000" i="1" dirty="0" smtClean="0">
                <a:solidFill>
                  <a:srgbClr val="FF0000"/>
                </a:solidFill>
              </a:rPr>
              <a:t>wave</a:t>
            </a:r>
            <a:r>
              <a:rPr lang="en-US" sz="2000" dirty="0" smtClean="0"/>
              <a:t> is the propagation of a vibration through the medium.</a:t>
            </a:r>
            <a:endParaRPr lang="en-US" sz="2000" dirty="0" smtClean="0"/>
          </a:p>
          <a:p>
            <a:pPr eaLnBrk="1" hangingPunct="1">
              <a:lnSpc>
                <a:spcPct val="90000"/>
              </a:lnSpc>
            </a:pPr>
            <a:r>
              <a:rPr lang="en-US" sz="2000" dirty="0" smtClean="0"/>
              <a:t>Alternating </a:t>
            </a:r>
            <a:r>
              <a:rPr lang="en-US" sz="2000" b="1" i="1" dirty="0" smtClean="0">
                <a:solidFill>
                  <a:srgbClr val="FF3399"/>
                </a:solidFill>
              </a:rPr>
              <a:t>compression</a:t>
            </a:r>
            <a:r>
              <a:rPr lang="en-US" sz="2000" dirty="0" smtClean="0"/>
              <a:t> and </a:t>
            </a:r>
            <a:r>
              <a:rPr lang="en-US" sz="2000" b="1" i="1" dirty="0" smtClean="0">
                <a:solidFill>
                  <a:srgbClr val="FF3399"/>
                </a:solidFill>
              </a:rPr>
              <a:t>rarefaction</a:t>
            </a:r>
            <a:r>
              <a:rPr lang="en-US" sz="2000" dirty="0" smtClean="0"/>
              <a:t> phases create a </a:t>
            </a:r>
            <a:r>
              <a:rPr lang="en-US" sz="2000" b="1" i="1" dirty="0" smtClean="0">
                <a:solidFill>
                  <a:srgbClr val="FF3399"/>
                </a:solidFill>
              </a:rPr>
              <a:t>traveling wave</a:t>
            </a:r>
            <a:r>
              <a:rPr lang="en-US" sz="2000" dirty="0" smtClean="0"/>
              <a:t>.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sz="2800">
                <a:latin typeface="Microsoft YaHei" panose="020B0503020204020204" charset="-122"/>
                <a:ea typeface="Microsoft YaHei" panose="020B0503020204020204" charset="-122"/>
              </a:rPr>
              <a:t>Connecting Nodes and Links</a:t>
            </a:r>
            <a:endParaRPr altLang="zh-CN" sz="28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8200" y="1267523"/>
            <a:ext cx="6262830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100"/>
              <a:t>two classes of hardware building blocks:</a:t>
            </a:r>
            <a:endParaRPr lang="zh-CN" altLang="en-US" sz="2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100"/>
              <a:t> nodes</a:t>
            </a:r>
            <a:r>
              <a:rPr lang="en-US" altLang="zh-CN" sz="2100"/>
              <a:t>: convert message and information at app layer to packets and bits at lower layers</a:t>
            </a:r>
            <a:endParaRPr lang="zh-CN" altLang="en-US" sz="2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100"/>
              <a:t> links</a:t>
            </a:r>
            <a:r>
              <a:rPr lang="en-US" altLang="zh-CN" sz="2100"/>
              <a:t>: various types of guided media or wireless, different transmission technologies, access network for last-mile links, long-distance high-speed links for trunk and backbone networks have different requirements, affected by economic and deployment issues </a:t>
            </a:r>
            <a:endParaRPr lang="en-US" altLang="zh-CN" sz="21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AC91858-F72B-4982-94B7-2EBFB4BA98AB}" type="datetime3">
              <a:rPr lang="en-US" sz="900" smtClean="0"/>
            </a:fld>
            <a:endParaRPr lang="en-US" sz="900" smtClean="0"/>
          </a:p>
        </p:txBody>
      </p:sp>
      <p:sp>
        <p:nvSpPr>
          <p:cNvPr id="1945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z="900" smtClean="0"/>
              <a:t>Veton Këpuska</a:t>
            </a:r>
            <a:endParaRPr lang="en-US" sz="900" smtClean="0"/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462DFD-976A-42CE-B723-8D073EB5133E}" type="slidenum">
              <a:rPr lang="en-US" sz="900" smtClean="0"/>
            </a:fld>
            <a:endParaRPr lang="en-US" sz="900" smtClean="0"/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>
                <a:solidFill>
                  <a:srgbClr val="0000FF"/>
                </a:solidFill>
              </a:rPr>
              <a:t>Electromagnetic Wave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b="1" i="1" dirty="0" smtClean="0">
                <a:solidFill>
                  <a:srgbClr val="FF0000"/>
                </a:solidFill>
              </a:rPr>
              <a:t>Wavelength</a:t>
            </a:r>
            <a:r>
              <a:rPr lang="en-US" sz="2000" dirty="0" smtClean="0"/>
              <a:t>, </a:t>
            </a:r>
            <a:endParaRPr lang="en-US" sz="20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b="1" dirty="0" smtClean="0">
                <a:sym typeface="Symbol" panose="05050102010706020507" pitchFamily="18" charset="2"/>
              </a:rPr>
              <a:t></a:t>
            </a:r>
            <a:r>
              <a:rPr lang="en-US" sz="2000" dirty="0" smtClean="0"/>
              <a:t>: distance between two consecutive peak compressions (or rarefactions) in space (not in time).</a:t>
            </a:r>
            <a:endParaRPr lang="en-US" sz="20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Wavelength, </a:t>
            </a:r>
            <a:r>
              <a:rPr lang="en-US" sz="2000" b="1" dirty="0" smtClean="0">
                <a:sym typeface="Symbol" panose="05050102010706020507" pitchFamily="18" charset="2"/>
              </a:rPr>
              <a:t></a:t>
            </a:r>
            <a:r>
              <a:rPr lang="en-US" sz="2000" dirty="0" smtClean="0"/>
              <a:t>,is also the distance the wave travels in one cycle of the vibration of air particles. </a:t>
            </a:r>
            <a:endParaRPr lang="en-US" sz="2000" dirty="0" smtClean="0"/>
          </a:p>
          <a:p>
            <a:pPr eaLnBrk="1" hangingPunct="1">
              <a:lnSpc>
                <a:spcPct val="90000"/>
              </a:lnSpc>
            </a:pPr>
            <a:r>
              <a:rPr lang="en-US" sz="2000" b="1" i="1" dirty="0" smtClean="0">
                <a:solidFill>
                  <a:srgbClr val="FF0000"/>
                </a:solidFill>
              </a:rPr>
              <a:t>Frequency</a:t>
            </a:r>
            <a:r>
              <a:rPr lang="en-US" sz="2000" dirty="0" smtClean="0"/>
              <a:t>, </a:t>
            </a:r>
            <a:endParaRPr lang="en-US" sz="20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b="1" i="1" dirty="0" smtClean="0">
                <a:latin typeface="Times New Roman" panose="02020603050405020304" pitchFamily="18" charset="0"/>
              </a:rPr>
              <a:t>f</a:t>
            </a:r>
            <a:r>
              <a:rPr lang="en-US" sz="2000" dirty="0" smtClean="0"/>
              <a:t>: is the number of cycles of compression (or rarefaction) of air particle vibration per second.</a:t>
            </a:r>
            <a:endParaRPr lang="en-US" sz="20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Wave travels a distance of </a:t>
            </a:r>
            <a:r>
              <a:rPr lang="en-US" sz="2000" b="1" i="1" dirty="0" smtClean="0">
                <a:latin typeface="Times New Roman" panose="02020603050405020304" pitchFamily="18" charset="0"/>
              </a:rPr>
              <a:t>f</a:t>
            </a:r>
            <a:r>
              <a:rPr lang="en-US" sz="2000" dirty="0" smtClean="0"/>
              <a:t> wavelengths in one second.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AC91858-F72B-4982-94B7-2EBFB4BA98AB}" type="datetime3">
              <a:rPr lang="en-US" sz="900" smtClean="0"/>
            </a:fld>
            <a:endParaRPr lang="en-US" sz="900" smtClean="0"/>
          </a:p>
        </p:txBody>
      </p:sp>
      <p:sp>
        <p:nvSpPr>
          <p:cNvPr id="1945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z="900" smtClean="0"/>
              <a:t>Veton Këpuska</a:t>
            </a:r>
            <a:endParaRPr lang="en-US" sz="900" smtClean="0"/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462DFD-976A-42CE-B723-8D073EB5133E}" type="slidenum">
              <a:rPr lang="en-US" sz="900" smtClean="0"/>
            </a:fld>
            <a:endParaRPr lang="en-US" sz="900" smtClean="0"/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>
                <a:solidFill>
                  <a:srgbClr val="0000FF"/>
                </a:solidFill>
              </a:rPr>
              <a:t>Electromagnetic Wave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1710" y="1350010"/>
            <a:ext cx="7181215" cy="322389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/>
              <a:t>Velocity of the wave in vacuum is constant and is about equal to </a:t>
            </a:r>
            <a:r>
              <a:rPr lang="en-US" sz="2000" b="1" dirty="0" smtClean="0">
                <a:solidFill>
                  <a:srgbClr val="FF0000"/>
                </a:solidFill>
              </a:rPr>
              <a:t>speed of light</a:t>
            </a:r>
            <a:r>
              <a:rPr lang="en-US" sz="2000" dirty="0" smtClean="0"/>
              <a:t>, c,  independent of the wavelength:</a:t>
            </a:r>
            <a:endParaRPr lang="en-US" sz="20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c = 3x10</a:t>
            </a:r>
            <a:r>
              <a:rPr lang="en-US" sz="2000" baseline="30000" dirty="0" smtClean="0"/>
              <a:t>8</a:t>
            </a:r>
            <a:r>
              <a:rPr lang="en-US" sz="2000" dirty="0" smtClean="0"/>
              <a:t> m/sec </a:t>
            </a:r>
            <a:endParaRPr lang="en-US" sz="20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c = f</a:t>
            </a:r>
            <a:r>
              <a:rPr lang="en-US" sz="2000" dirty="0" smtClean="0">
                <a:sym typeface="Symbol" panose="05050102010706020507" pitchFamily="18" charset="2"/>
              </a:rPr>
              <a:t></a:t>
            </a:r>
            <a:r>
              <a:rPr lang="en-US" sz="2000" dirty="0" smtClean="0"/>
              <a:t>.</a:t>
            </a:r>
            <a:endParaRPr lang="en-US" sz="2000" dirty="0" smtClean="0"/>
          </a:p>
          <a:p>
            <a:pPr eaLnBrk="1" hangingPunct="1">
              <a:lnSpc>
                <a:spcPct val="90000"/>
              </a:lnSpc>
            </a:pPr>
            <a:r>
              <a:rPr lang="en-US" sz="2000" dirty="0" smtClean="0"/>
              <a:t>In other mediums (e.g., air) the speed of wave is about 2/3 of the total speed of light and slightly frequency dependent. 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FB1AA21-7F1B-477E-A27F-0548BB93E6C3}" type="datetime3">
              <a:rPr lang="en-US" sz="900" smtClean="0"/>
            </a:fld>
            <a:endParaRPr lang="en-US" sz="900" smtClean="0"/>
          </a:p>
        </p:txBody>
      </p:sp>
      <p:sp>
        <p:nvSpPr>
          <p:cNvPr id="102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z="900" smtClean="0"/>
              <a:t>Veton Këpuska</a:t>
            </a:r>
            <a:endParaRPr lang="en-US" sz="900" smtClean="0"/>
          </a:p>
        </p:txBody>
      </p:sp>
      <p:sp>
        <p:nvSpPr>
          <p:cNvPr id="102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7DC6D89-E316-4BA6-9544-D3737FD8EFA4}" type="slidenum">
              <a:rPr lang="en-US" sz="900" smtClean="0"/>
            </a:fld>
            <a:endParaRPr lang="en-US" sz="900" smtClean="0"/>
          </a:p>
        </p:txBody>
      </p:sp>
      <p:sp>
        <p:nvSpPr>
          <p:cNvPr id="103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smtClean="0">
                <a:solidFill>
                  <a:srgbClr val="0000FF"/>
                </a:solidFill>
              </a:rPr>
              <a:t>Traveling Wave</a:t>
            </a:r>
            <a:endParaRPr lang="en-US" b="1" smtClean="0">
              <a:solidFill>
                <a:srgbClr val="0000FF"/>
              </a:solidFill>
            </a:endParaRPr>
          </a:p>
        </p:txBody>
      </p:sp>
      <p:graphicFrame>
        <p:nvGraphicFramePr>
          <p:cNvPr id="1026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2232013" y="1086040"/>
          <a:ext cx="4672830" cy="342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15" name="Bitmap Image" r:id="rId1" imgW="5334000" imgH="3914775" progId="PBrush">
                  <p:embed/>
                </p:oleObj>
              </mc:Choice>
              <mc:Fallback>
                <p:oleObj name="Bitmap Image" r:id="rId1" imgW="5334000" imgH="3914775" progId="PBrush">
                  <p:embed/>
                  <p:pic>
                    <p:nvPicPr>
                      <p:cNvPr id="0" name="图片 994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13" y="1086040"/>
                        <a:ext cx="4672830" cy="342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794386" y="1563564"/>
            <a:ext cx="489432" cy="3683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1800">
                <a:sym typeface="Symbol" panose="05050102010706020507" pitchFamily="18" charset="2"/>
              </a:rPr>
              <a:t></a:t>
            </a:r>
            <a:endParaRPr lang="en-US" sz="180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200" y="0"/>
            <a:ext cx="6173280" cy="62876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The Electromagnetic Spectrum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The electromagnetic spectrum and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its uses for communication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200" y="743080"/>
            <a:ext cx="6087540" cy="34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400" y="235785"/>
            <a:ext cx="6859200" cy="85740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Wireless Transmission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4285" y="1149985"/>
            <a:ext cx="6737350" cy="3765550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Attenuation and loss over air channels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refraction and multipath fading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interferences cross channels or nearby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air interfaces and protocols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antenna design and optimization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eaLnBrk="1" hangingPunct="1">
              <a:buFontTx/>
              <a:buChar char="•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power management and optimization 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endParaRPr lang="en-US" smtClean="0"/>
          </a:p>
        </p:txBody>
      </p:sp>
      <p:sp>
        <p:nvSpPr>
          <p:cNvPr id="2560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latin typeface="Microsoft YaHei" panose="020B0503020204020204" charset="-122"/>
                <a:ea typeface="Microsoft YaHei" panose="020B0503020204020204" charset="-122"/>
              </a:rPr>
              <a:t>Wireless Transmission</a:t>
            </a:r>
            <a:endParaRPr lang="en-US" sz="2800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5255" y="1028700"/>
            <a:ext cx="6181090" cy="3672205"/>
          </a:xfrm>
        </p:spPr>
        <p:txBody>
          <a:bodyPr/>
          <a:lstStyle/>
          <a:p>
            <a:r>
              <a:rPr lang="en-US" sz="2000" dirty="0" smtClean="0"/>
              <a:t>Most transmission use relatively narrow frequency band (</a:t>
            </a:r>
            <a:r>
              <a:rPr lang="el-GR" sz="2000" dirty="0" smtClean="0"/>
              <a:t>Δ</a:t>
            </a:r>
            <a:r>
              <a:rPr lang="en-US" sz="2000" i="1" dirty="0" smtClean="0"/>
              <a:t>f</a:t>
            </a:r>
            <a:r>
              <a:rPr lang="en-US" sz="2000" dirty="0" smtClean="0"/>
              <a:t>/</a:t>
            </a:r>
            <a:r>
              <a:rPr lang="en-US" sz="2000" i="1" dirty="0" smtClean="0"/>
              <a:t>f</a:t>
            </a:r>
            <a:r>
              <a:rPr lang="en-US" sz="2000" baseline="-25000" dirty="0" smtClean="0"/>
              <a:t>c</a:t>
            </a:r>
            <a:r>
              <a:rPr lang="en-US" sz="2000" dirty="0" smtClean="0"/>
              <a:t> &lt;&lt; 1):</a:t>
            </a:r>
            <a:endParaRPr lang="en-US" sz="2000" dirty="0" smtClean="0"/>
          </a:p>
          <a:p>
            <a:pPr lvl="1"/>
            <a:r>
              <a:rPr lang="en-US" sz="2000" dirty="0" smtClean="0"/>
              <a:t>High transmission power</a:t>
            </a:r>
            <a:endParaRPr lang="en-US" sz="2000" dirty="0" smtClean="0"/>
          </a:p>
          <a:p>
            <a:pPr lvl="1"/>
            <a:r>
              <a:rPr lang="en-US" sz="2000" dirty="0" smtClean="0"/>
              <a:t>Low power consumption</a:t>
            </a:r>
            <a:endParaRPr lang="en-US" sz="2000" dirty="0" smtClean="0"/>
          </a:p>
          <a:p>
            <a:pPr lvl="1"/>
            <a:r>
              <a:rPr lang="en-US" sz="2000" dirty="0" smtClean="0"/>
              <a:t>Low signal attenuation and distortion, jitter or chromatic dispersion called in optical fiber</a:t>
            </a:r>
            <a:endParaRPr lang="en-US" sz="2000" dirty="0" smtClean="0"/>
          </a:p>
          <a:p>
            <a:pPr lvl="1"/>
            <a:r>
              <a:rPr lang="en-US" sz="2000" dirty="0" smtClean="0"/>
              <a:t>Reasonable data rates</a:t>
            </a:r>
            <a:endParaRPr lang="en-US" sz="2000" dirty="0" smtClean="0"/>
          </a:p>
          <a:p>
            <a:pPr lvl="1"/>
            <a:r>
              <a:rPr lang="en-US" sz="2000" dirty="0" smtClean="0"/>
              <a:t>Suitable for dense multiplexing of channels</a:t>
            </a:r>
            <a:endParaRPr lang="en-US" sz="2000" dirty="0" smtClean="0"/>
          </a:p>
          <a:p>
            <a:pPr lvl="1"/>
            <a:r>
              <a:rPr lang="en-US" sz="2000" dirty="0" smtClean="0"/>
              <a:t>Subject to multipath fading</a:t>
            </a:r>
            <a:endParaRPr lang="en-US" sz="2000" dirty="0" smtClean="0"/>
          </a:p>
          <a:p>
            <a:r>
              <a:rPr lang="en-US" sz="2000" dirty="0" smtClean="0"/>
              <a:t>Three variations of spread spectrum communication that uses much higher bandwidth: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latin typeface="Microsoft YaHei" panose="020B0503020204020204" charset="-122"/>
                <a:ea typeface="Microsoft YaHei" panose="020B0503020204020204" charset="-122"/>
              </a:rPr>
              <a:t>Wireless Transmission</a:t>
            </a:r>
            <a:endParaRPr lang="en-US" sz="2800" b="1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070" y="1350010"/>
            <a:ext cx="6753860" cy="322389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rgbClr val="0033CC"/>
                </a:solidFill>
              </a:rPr>
              <a:t>F</a:t>
            </a:r>
            <a:r>
              <a:rPr lang="en-US" sz="2000" b="1" dirty="0" smtClean="0">
                <a:solidFill>
                  <a:srgbClr val="0033CC"/>
                </a:solidFill>
              </a:rPr>
              <a:t>requency hopping spread spectrum</a:t>
            </a:r>
            <a:endParaRPr lang="en-US" sz="2000" dirty="0" smtClean="0"/>
          </a:p>
          <a:p>
            <a:pPr lvl="1"/>
            <a:r>
              <a:rPr lang="en-US" sz="2000" dirty="0" smtClean="0"/>
              <a:t>100’s frequency hop's per second</a:t>
            </a:r>
            <a:endParaRPr lang="en-US" sz="2000" dirty="0" smtClean="0"/>
          </a:p>
          <a:p>
            <a:pPr lvl="2"/>
            <a:r>
              <a:rPr lang="en-US" sz="2000" dirty="0" smtClean="0"/>
              <a:t>Popular military communications</a:t>
            </a:r>
            <a:endParaRPr lang="en-US" sz="2000" dirty="0" smtClean="0"/>
          </a:p>
          <a:p>
            <a:pPr lvl="2"/>
            <a:r>
              <a:rPr lang="en-US" sz="2000" dirty="0" smtClean="0"/>
              <a:t>Makes transmissions hard to detect</a:t>
            </a:r>
            <a:endParaRPr lang="en-US" sz="2000" dirty="0" smtClean="0"/>
          </a:p>
          <a:p>
            <a:pPr lvl="2"/>
            <a:r>
              <a:rPr lang="en-US" sz="2000" dirty="0" smtClean="0"/>
              <a:t>Next to Impossible to jam</a:t>
            </a:r>
            <a:endParaRPr lang="en-US" sz="2000" dirty="0" smtClean="0"/>
          </a:p>
          <a:p>
            <a:pPr lvl="2"/>
            <a:r>
              <a:rPr lang="en-US" sz="2000" dirty="0" smtClean="0"/>
              <a:t>Offers good resistance to multipath fading</a:t>
            </a:r>
            <a:endParaRPr lang="en-US" sz="2000" dirty="0" smtClean="0"/>
          </a:p>
          <a:p>
            <a:pPr lvl="2"/>
            <a:r>
              <a:rPr lang="en-US" sz="2000" dirty="0" smtClean="0"/>
              <a:t>High resistance to narrowband fading</a:t>
            </a:r>
            <a:endParaRPr lang="en-US" sz="2000" dirty="0" smtClean="0"/>
          </a:p>
          <a:p>
            <a:pPr lvl="1"/>
            <a:r>
              <a:rPr lang="en-US" sz="2000" dirty="0" smtClean="0"/>
              <a:t>Used commercially: Bluetooth</a:t>
            </a:r>
            <a:endParaRPr lang="en-US" sz="2000" dirty="0" smtClean="0"/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The Electromagnetic Spectrum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01200"/>
            <a:ext cx="6643659" cy="9145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Spread spectrum and ultra-wideband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(UWB) communication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27655" name="Picture 7" descr="02-1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25" y="1618343"/>
            <a:ext cx="6475751" cy="190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Wireless Transmission</a:t>
            </a:r>
            <a:endParaRPr lang="en-US" sz="2800" b="1" dirty="0" smtClean="0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sz="2000" b="1" dirty="0" smtClean="0">
                <a:solidFill>
                  <a:srgbClr val="0033CC"/>
                </a:solidFill>
                <a:latin typeface="Microsoft YaHei" panose="020B0503020204020204" charset="-122"/>
                <a:ea typeface="Microsoft YaHei" panose="020B0503020204020204" charset="-122"/>
              </a:rPr>
              <a:t>Direct sequence spread spectrum</a:t>
            </a:r>
            <a:endParaRPr lang="en-US" sz="2000" dirty="0" smtClean="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en-US" sz="2000" dirty="0" smtClean="0">
                <a:latin typeface="Microsoft YaHei" panose="020B0503020204020204" charset="-122"/>
                <a:ea typeface="Microsoft YaHei" panose="020B0503020204020204" charset="-122"/>
              </a:rPr>
              <a:t>Uses a code sequence to spread the data signal over a wider frequency band. </a:t>
            </a:r>
            <a:endParaRPr lang="en-US" sz="2000" dirty="0" smtClean="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2"/>
            <a:r>
              <a:rPr lang="en-US" sz="2000" dirty="0" smtClean="0">
                <a:latin typeface="Microsoft YaHei" panose="020B0503020204020204" charset="-122"/>
                <a:ea typeface="Microsoft YaHei" panose="020B0503020204020204" charset="-122"/>
              </a:rPr>
              <a:t>CDMA (Code Division Multiple Access)</a:t>
            </a:r>
            <a:endParaRPr lang="en-US" sz="2000" dirty="0" smtClean="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2"/>
            <a:r>
              <a:rPr lang="en-US" sz="2000" dirty="0" smtClean="0">
                <a:latin typeface="Microsoft YaHei" panose="020B0503020204020204" charset="-122"/>
                <a:ea typeface="Microsoft YaHei" panose="020B0503020204020204" charset="-122"/>
              </a:rPr>
              <a:t>High resistance to narrowband fading</a:t>
            </a:r>
            <a:endParaRPr lang="en-US" sz="2000" dirty="0" smtClean="0"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en-US" sz="2000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1275080"/>
            <a:ext cx="7543800" cy="3479165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sz="2000" b="1" dirty="0" smtClean="0">
                <a:solidFill>
                  <a:srgbClr val="0033CC"/>
                </a:solidFill>
              </a:rPr>
              <a:t>Ultra-</a:t>
            </a:r>
            <a:r>
              <a:rPr lang="en-US" sz="2000" b="1" dirty="0" err="1" smtClean="0">
                <a:solidFill>
                  <a:srgbClr val="0033CC"/>
                </a:solidFill>
              </a:rPr>
              <a:t>WideBand</a:t>
            </a:r>
            <a:r>
              <a:rPr lang="en-US" sz="2000" b="1" dirty="0" smtClean="0">
                <a:solidFill>
                  <a:srgbClr val="0033CC"/>
                </a:solidFill>
              </a:rPr>
              <a:t> (UWB)</a:t>
            </a:r>
            <a:endParaRPr lang="en-US" sz="2000" dirty="0" smtClean="0"/>
          </a:p>
          <a:p>
            <a:pPr lvl="1"/>
            <a:r>
              <a:rPr lang="en-US" sz="2000" dirty="0" smtClean="0"/>
              <a:t>Sends a series of rapid pulses, varying their positions to communicate information. </a:t>
            </a:r>
            <a:endParaRPr lang="en-US" sz="2000" dirty="0" smtClean="0"/>
          </a:p>
          <a:p>
            <a:pPr lvl="1"/>
            <a:r>
              <a:rPr lang="en-US" sz="2000" dirty="0" smtClean="0"/>
              <a:t>The rapid transitions lead to a signal that is spread thinly over a vary wide frequency band.</a:t>
            </a:r>
            <a:endParaRPr lang="en-US" sz="2000" dirty="0" smtClean="0"/>
          </a:p>
          <a:p>
            <a:pPr lvl="1"/>
            <a:r>
              <a:rPr lang="en-US" sz="2000" dirty="0" smtClean="0"/>
              <a:t>Bandwidth of the signal of UWB is at least 500MHz or at least 20% of the center frequency band.</a:t>
            </a:r>
            <a:endParaRPr lang="en-US" sz="2000" dirty="0" smtClean="0"/>
          </a:p>
          <a:p>
            <a:pPr lvl="1"/>
            <a:r>
              <a:rPr lang="en-US" sz="2000" dirty="0" smtClean="0"/>
              <a:t>It is transmitted at a low-power but with very high bandwidth.</a:t>
            </a:r>
            <a:endParaRPr lang="en-US" sz="2000" dirty="0" smtClean="0"/>
          </a:p>
          <a:p>
            <a:pPr lvl="1"/>
            <a:r>
              <a:rPr lang="en-US" sz="2000" dirty="0" smtClean="0"/>
              <a:t>The other high-energy low bandwidth signals do not interfere with it.</a:t>
            </a:r>
            <a:endParaRPr lang="en-US" sz="2000" dirty="0" smtClean="0"/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400" y="235785"/>
            <a:ext cx="6859200" cy="857400"/>
          </a:xfrm>
        </p:spPr>
        <p:txBody>
          <a:bodyPr/>
          <a:lstStyle/>
          <a:p>
            <a:pPr eaLnBrk="1" hangingPunct="1"/>
            <a:r>
              <a:rPr lang="en-US" sz="2800" smtClean="0">
                <a:latin typeface="Microsoft YaHei" panose="020B0503020204020204" charset="-122"/>
                <a:ea typeface="Microsoft YaHei" panose="020B0503020204020204" charset="-122"/>
                <a:cs typeface="Arial" panose="020B0604020202020204" pitchFamily="34" charset="0"/>
              </a:rPr>
              <a:t>Design Issues</a:t>
            </a:r>
            <a:endParaRPr lang="en-US" sz="2800" smtClean="0">
              <a:latin typeface="Microsoft YaHei" panose="020B0503020204020204" charset="-122"/>
              <a:ea typeface="Microsoft YaHei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560859" y="1092947"/>
            <a:ext cx="6022044" cy="339030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Connectivity and reliability: modulation and encoding, framing, error detection, reliable delivery, and access mediation</a:t>
            </a: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Network layer services</a:t>
            </a: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Framing</a:t>
            </a: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Error control</a:t>
            </a: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Flow control</a:t>
            </a: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endParaRPr lang="en-US" sz="24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Radio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RF waves are:</a:t>
            </a:r>
            <a:endParaRPr lang="en-US" sz="2000" dirty="0" smtClean="0"/>
          </a:p>
          <a:p>
            <a:pPr lvl="1"/>
            <a:r>
              <a:rPr lang="en-US" sz="2000" dirty="0" smtClean="0"/>
              <a:t>Easy to generate</a:t>
            </a:r>
            <a:endParaRPr lang="en-US" sz="2000" dirty="0" smtClean="0"/>
          </a:p>
          <a:p>
            <a:pPr lvl="1"/>
            <a:r>
              <a:rPr lang="en-US" sz="2000" dirty="0" smtClean="0"/>
              <a:t>Can travel a long distance,</a:t>
            </a:r>
            <a:endParaRPr lang="en-US" sz="2000" dirty="0" smtClean="0"/>
          </a:p>
          <a:p>
            <a:pPr lvl="1"/>
            <a:r>
              <a:rPr lang="en-US" sz="2000" dirty="0" smtClean="0"/>
              <a:t>Penetrate buildings easily,</a:t>
            </a:r>
            <a:endParaRPr lang="en-US" sz="2000" dirty="0" smtClean="0"/>
          </a:p>
          <a:p>
            <a:pPr lvl="1"/>
            <a:r>
              <a:rPr lang="en-US" sz="2000" dirty="0" smtClean="0"/>
              <a:t>Hence they are used for communication.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Radio Transmission (1)</a:t>
            </a:r>
            <a:endParaRPr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115520"/>
            <a:ext cx="6643659" cy="800240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In the VLF, LF, and MF bands, radio waves follow the curvature of the earth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graphicFrame>
        <p:nvGraphicFramePr>
          <p:cNvPr id="28682" name="Object 10"/>
          <p:cNvGraphicFramePr>
            <a:graphicFrameLocks noChangeAspect="1"/>
          </p:cNvGraphicFramePr>
          <p:nvPr/>
        </p:nvGraphicFramePr>
        <p:xfrm>
          <a:off x="2396348" y="969338"/>
          <a:ext cx="4351305" cy="3205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5" name="Image" r:id="rId1" imgW="15798800" imgH="11645900" progId="Photoshop.Image.10">
                  <p:embed/>
                </p:oleObj>
              </mc:Choice>
              <mc:Fallback>
                <p:oleObj name="Image" r:id="rId1" imgW="15798800" imgH="11645900" progId="Photoshop.Image.1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6348" y="969338"/>
                        <a:ext cx="4351305" cy="32057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Radio Transmission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115520"/>
            <a:ext cx="6643659" cy="800240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 the HF and VHF band, they bounce off the ionosphere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graphicFrame>
        <p:nvGraphicFramePr>
          <p:cNvPr id="29703" name="Object 7"/>
          <p:cNvGraphicFramePr>
            <a:graphicFrameLocks noChangeAspect="1"/>
          </p:cNvGraphicFramePr>
          <p:nvPr/>
        </p:nvGraphicFramePr>
        <p:xfrm>
          <a:off x="1920015" y="1222986"/>
          <a:ext cx="5303971" cy="2698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6" name="Image" r:id="rId1" imgW="22885400" imgH="11645900" progId="Photoshop.Image.10">
                  <p:embed/>
                </p:oleObj>
              </mc:Choice>
              <mc:Fallback>
                <p:oleObj name="Image" r:id="rId1" imgW="22885400" imgH="11645900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015" y="1222986"/>
                        <a:ext cx="5303971" cy="26984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Microwave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Above 100 MHz the waves travel in nearly straight line and hence they can be narrowly focused.</a:t>
            </a:r>
            <a:endParaRPr lang="en-US" sz="2000" dirty="0" smtClean="0"/>
          </a:p>
          <a:p>
            <a:r>
              <a:rPr lang="en-US" sz="2000" dirty="0" smtClean="0"/>
              <a:t>Higher S/N ratio is obtained by parabolic antenna.</a:t>
            </a:r>
            <a:endParaRPr lang="en-US" sz="2000" dirty="0" smtClean="0"/>
          </a:p>
          <a:p>
            <a:r>
              <a:rPr lang="en-US" sz="2000" dirty="0" smtClean="0"/>
              <a:t>Transmission and Reception antennas must be carefully aligned.</a:t>
            </a:r>
            <a:endParaRPr lang="en-US" sz="2000" dirty="0" smtClean="0"/>
          </a:p>
          <a:p>
            <a:pPr lvl="1"/>
            <a:r>
              <a:rPr lang="en-US" sz="2000" dirty="0" smtClean="0"/>
              <a:t>Multiple transmissions possible without interference.</a:t>
            </a:r>
            <a:endParaRPr lang="en-US" sz="2000" dirty="0" smtClean="0"/>
          </a:p>
          <a:p>
            <a:r>
              <a:rPr lang="en-US" sz="2000" dirty="0" smtClean="0"/>
              <a:t>MCI and AT&amp;T built its entire system with microwave communications passing between towers tens of kilometers apart.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Microwave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1382635"/>
            <a:ext cx="7543800" cy="3223586"/>
          </a:xfrm>
        </p:spPr>
        <p:txBody>
          <a:bodyPr/>
          <a:lstStyle/>
          <a:p>
            <a:r>
              <a:rPr lang="en-US" sz="2000" b="1" dirty="0" smtClean="0">
                <a:solidFill>
                  <a:srgbClr val="0033CC"/>
                </a:solidFill>
              </a:rPr>
              <a:t>Multipath fading </a:t>
            </a:r>
            <a:r>
              <a:rPr lang="en-US" sz="2000" dirty="0" smtClean="0"/>
              <a:t>is often a serious problem for Microwaves.</a:t>
            </a:r>
            <a:endParaRPr lang="en-US" sz="2000" dirty="0" smtClean="0"/>
          </a:p>
          <a:p>
            <a:r>
              <a:rPr lang="en-US" sz="2000" b="1" dirty="0" smtClean="0">
                <a:solidFill>
                  <a:srgbClr val="0033CC"/>
                </a:solidFill>
              </a:rPr>
              <a:t>Multipath fading </a:t>
            </a:r>
            <a:r>
              <a:rPr lang="en-US" sz="2000" dirty="0" smtClean="0"/>
              <a:t>– delayed waves may arrive out of phase with the direct wave and can cause cancelation.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It is a widely used technology. </a:t>
            </a:r>
            <a:endParaRPr lang="en-US" sz="2000" dirty="0" smtClean="0"/>
          </a:p>
          <a:p>
            <a:pPr lvl="1"/>
            <a:r>
              <a:rPr lang="en-US" sz="2000" dirty="0" smtClean="0"/>
              <a:t>Cost very little to set up a communication channels.</a:t>
            </a:r>
            <a:endParaRPr lang="en-US" sz="2000" dirty="0" smtClean="0"/>
          </a:p>
          <a:p>
            <a:pPr lvl="1"/>
            <a:r>
              <a:rPr lang="en-US" sz="2000" dirty="0" smtClean="0"/>
              <a:t>It is relatively inexpensive putting up towers (50 km apart) relative to putting a 50 km fiber-optic wire.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Electromagnetic Spectrum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058360"/>
            <a:ext cx="6643659" cy="8574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ISM and U-NII bands used in the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United States by wireless devices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2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398" y="1203933"/>
            <a:ext cx="5922014" cy="273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400" y="235785"/>
            <a:ext cx="6859200" cy="85740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Communication Satellites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240" y="1525458"/>
            <a:ext cx="5487360" cy="339030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Geostationary Satellites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Medium-Earth Orbit Satellites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Low-Earth Orbit Satellites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Satellites Versus Fiber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endParaRPr lang="en-US" smtClean="0"/>
          </a:p>
        </p:txBody>
      </p:sp>
      <p:sp>
        <p:nvSpPr>
          <p:cNvPr id="32772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Communication Satellites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3772560"/>
            <a:ext cx="6643659" cy="1143200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Communication satellites, some properties, including: altitude above earth, round-trip delay time, number of satellites for global coverage</a:t>
            </a:r>
            <a:r>
              <a:rPr lang="en-US" smtClean="0"/>
              <a:t>.</a:t>
            </a:r>
            <a:endParaRPr lang="en-US" smtClean="0"/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600" y="1028880"/>
            <a:ext cx="4358450" cy="245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Geostationary Satellites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The principal satellite bands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34821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93" y="1486160"/>
            <a:ext cx="6605553" cy="191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Geostationary Satellites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VSATs using a hub.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890" y="1028880"/>
            <a:ext cx="4544220" cy="3086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2800" smtClean="0">
                <a:latin typeface="Microsoft YaHei" panose="020B0503020204020204" charset="-122"/>
                <a:ea typeface="Microsoft YaHei" panose="020B0503020204020204" charset="-122"/>
                <a:cs typeface="Arial" panose="020B0604020202020204" pitchFamily="34" charset="0"/>
              </a:rPr>
              <a:t>Theoretical Basis for Data Communication</a:t>
            </a:r>
            <a:endParaRPr sz="2800" smtClean="0">
              <a:latin typeface="Microsoft YaHei" panose="020B0503020204020204" charset="-122"/>
              <a:ea typeface="Microsoft YaHei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123" name="Content Placeholder 4"/>
          <p:cNvSpPr>
            <a:spLocks noGrp="1"/>
          </p:cNvSpPr>
          <p:nvPr>
            <p:ph idx="1"/>
          </p:nvPr>
        </p:nvSpPr>
        <p:spPr>
          <a:xfrm>
            <a:off x="1999800" y="1771960"/>
            <a:ext cx="5658840" cy="2823466"/>
          </a:xfrm>
        </p:spPr>
        <p:txBody>
          <a:bodyPr/>
          <a:lstStyle/>
          <a:p>
            <a:pPr eaLnBrk="1" hangingPunct="1"/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Fourier analysis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Bandwidth-limited signals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Maximum data rate of a channel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smtClean="0"/>
          </a:p>
        </p:txBody>
      </p:sp>
      <p:sp>
        <p:nvSpPr>
          <p:cNvPr id="512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Low-Earth Orbit Satellites (1)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The Iridium satellites form six necklaces </a:t>
            </a:r>
            <a:b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around the earth.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760" y="1028880"/>
            <a:ext cx="4570418" cy="3012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Low-Earth Orbit Satellites (2)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Relaying in space.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graphicFrame>
        <p:nvGraphicFramePr>
          <p:cNvPr id="37895" name="Object 7"/>
          <p:cNvGraphicFramePr>
            <a:graphicFrameLocks noChangeAspect="1"/>
          </p:cNvGraphicFramePr>
          <p:nvPr/>
        </p:nvGraphicFramePr>
        <p:xfrm>
          <a:off x="3012008" y="1047933"/>
          <a:ext cx="3592744" cy="3048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7" name="Image" r:id="rId1" imgW="20955000" imgH="17780000" progId="Photoshop.Image.10">
                  <p:embed/>
                </p:oleObj>
              </mc:Choice>
              <mc:Fallback>
                <p:oleObj name="Image" r:id="rId1" imgW="20955000" imgH="17780000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2008" y="1047933"/>
                        <a:ext cx="3592744" cy="30485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Low-Earth Orbit Satellites (3)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287000"/>
            <a:ext cx="6643659" cy="62876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Relaying on the ground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3044161" y="1047933"/>
          <a:ext cx="3056869" cy="3048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1" name="Image" r:id="rId1" imgW="17830800" imgH="17780000" progId="Photoshop.Image.10">
                  <p:embed/>
                </p:oleObj>
              </mc:Choice>
              <mc:Fallback>
                <p:oleObj name="Image" r:id="rId1" imgW="17830800" imgH="17780000" progId="Photoshop.Image.1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4161" y="1047933"/>
                        <a:ext cx="3056869" cy="30485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6070" y="78780"/>
            <a:ext cx="8229600" cy="800240"/>
          </a:xfrm>
        </p:spPr>
        <p:txBody>
          <a:bodyPr/>
          <a:p>
            <a:r>
              <a:rPr b="1" smtClean="0">
                <a:solidFill>
                  <a:srgbClr val="0000FF"/>
                </a:solidFill>
                <a:sym typeface="+mn-ea"/>
              </a:rPr>
              <a:t>Network Topology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0260" y="954405"/>
            <a:ext cx="7522845" cy="3959225"/>
          </a:xfrm>
        </p:spPr>
        <p:txBody>
          <a:bodyPr/>
          <a:p>
            <a:r>
              <a:rPr lang="zh-CN" altLang="en-US"/>
              <a:t>Classification of network topology by topology structure has important influence on the design </a:t>
            </a:r>
            <a:r>
              <a:rPr lang="en-US" altLang="zh-CN"/>
              <a:t>and implementation</a:t>
            </a:r>
            <a:r>
              <a:rPr lang="zh-CN" altLang="en-US"/>
              <a:t>, function, </a:t>
            </a:r>
            <a:r>
              <a:rPr lang="en-US" altLang="zh-CN"/>
              <a:t>management, </a:t>
            </a:r>
            <a:r>
              <a:rPr lang="zh-CN" altLang="en-US"/>
              <a:t>reliability and cost of the whole network. </a:t>
            </a:r>
            <a:endParaRPr lang="zh-CN" altLang="en-US"/>
          </a:p>
          <a:p>
            <a:r>
              <a:rPr lang="zh-CN" altLang="en-US"/>
              <a:t>What kind of network topology should be selected depends on </a:t>
            </a:r>
            <a:r>
              <a:rPr lang="en-US" altLang="zh-CN"/>
              <a:t>factors including </a:t>
            </a:r>
            <a:r>
              <a:rPr lang="zh-CN" altLang="en-US"/>
              <a:t>actual needs</a:t>
            </a:r>
            <a:r>
              <a:rPr lang="en-US" altLang="zh-CN"/>
              <a:t>, technologies, costs, management and maintanence.</a:t>
            </a:r>
            <a:endParaRPr lang="zh-CN" altLang="en-US"/>
          </a:p>
          <a:p>
            <a:r>
              <a:rPr lang="zh-CN" altLang="en-US"/>
              <a:t>The topological structure of computer network system mainly includes bus, star, ring, tree and </a:t>
            </a:r>
            <a:r>
              <a:rPr lang="en-US" altLang="en-US"/>
              <a:t>grid.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419842" name="标题 41984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>
              <a:buClrTx/>
              <a:buSzTx/>
              <a:buFontTx/>
            </a:pPr>
            <a:r>
              <a:rPr sz="2700" b="1" smtClean="0">
                <a:solidFill>
                  <a:srgbClr val="0000FF"/>
                </a:solidFill>
              </a:rPr>
              <a:t>Network Topology</a:t>
            </a:r>
            <a:endParaRPr sz="2700" b="1" smtClean="0">
              <a:solidFill>
                <a:srgbClr val="0000FF"/>
              </a:solidFill>
            </a:endParaRPr>
          </a:p>
        </p:txBody>
      </p:sp>
      <p:sp>
        <p:nvSpPr>
          <p:cNvPr id="419843" name="文本占位符 419842"/>
          <p:cNvSpPr txBox="1"/>
          <p:nvPr>
            <p:ph type="body" idx="1"/>
          </p:nvPr>
        </p:nvSpPr>
        <p:spPr>
          <a:xfrm>
            <a:off x="1143000" y="3975735"/>
            <a:ext cx="6858000" cy="1026795"/>
          </a:xfrm>
          <a:noFill/>
          <a:ln>
            <a:noFill/>
          </a:ln>
        </p:spPr>
        <p:txBody>
          <a:bodyPr/>
          <a:p>
            <a:pPr marL="0" indent="0">
              <a:lnSpc>
                <a:spcPct val="110000"/>
              </a:lnSpc>
              <a:buNone/>
            </a:pPr>
            <a:r>
              <a:rPr sz="1500" dirty="0"/>
              <a:t>F</a:t>
            </a:r>
            <a:r>
              <a:rPr lang="en-US" sz="1500" dirty="0"/>
              <a:t>igure.</a:t>
            </a:r>
            <a:r>
              <a:rPr sz="1500" dirty="0"/>
              <a:t> </a:t>
            </a:r>
            <a:r>
              <a:rPr lang="en-US" sz="1500" dirty="0"/>
              <a:t>S</a:t>
            </a:r>
            <a:r>
              <a:rPr sz="1500" dirty="0"/>
              <a:t>chematic diagram of network topology</a:t>
            </a:r>
            <a:endParaRPr sz="1500" dirty="0"/>
          </a:p>
          <a:p>
            <a:pPr marL="0" indent="0">
              <a:lnSpc>
                <a:spcPct val="110000"/>
              </a:lnSpc>
              <a:buNone/>
            </a:pPr>
            <a:r>
              <a:rPr sz="1500" dirty="0"/>
              <a:t>(a) star structure; (b) tree structure; (c) bus structure; (d) ring structure; (e) network structure</a:t>
            </a:r>
            <a:endParaRPr sz="1500" dirty="0"/>
          </a:p>
        </p:txBody>
      </p:sp>
      <p:pic>
        <p:nvPicPr>
          <p:cNvPr id="419844" name="图片 419843" descr="1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3613" y="1308815"/>
            <a:ext cx="4675585" cy="25253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6070" y="78780"/>
            <a:ext cx="8229600" cy="800240"/>
          </a:xfrm>
        </p:spPr>
        <p:txBody>
          <a:bodyPr/>
          <a:p>
            <a:r>
              <a:rPr b="1" smtClean="0">
                <a:solidFill>
                  <a:srgbClr val="0000FF"/>
                </a:solidFill>
                <a:sym typeface="+mn-ea"/>
              </a:rPr>
              <a:t>Network Topology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9950" y="942340"/>
            <a:ext cx="7404735" cy="4003040"/>
          </a:xfrm>
        </p:spPr>
        <p:txBody>
          <a:bodyPr/>
          <a:p>
            <a:r>
              <a:rPr lang="en-US" altLang="en-US"/>
              <a:t>LANs and small area networks have simple structures, interconnecting and wide area networks are complex.</a:t>
            </a:r>
            <a:endParaRPr lang="en-US" altLang="en-US"/>
          </a:p>
          <a:p>
            <a:r>
              <a:rPr lang="en-US" altLang="en-US"/>
              <a:t>Different topologies and structures impact traffic distribution, routing and networking protocols.</a:t>
            </a:r>
            <a:endParaRPr lang="en-US" altLang="en-US"/>
          </a:p>
          <a:p>
            <a:r>
              <a:rPr lang="en-US" altLang="en-US"/>
              <a:t>Provide redundancy, multipath routing and fault tolerant capabilities.</a:t>
            </a:r>
            <a:endParaRPr lang="en-US" altLang="en-US"/>
          </a:p>
          <a:p>
            <a:r>
              <a:rPr lang="en-US" altLang="en-US"/>
              <a:t>Represented and modeled by graph with nodes and vertex, links and edges, directed or not-directed, weighted or not-weighted.</a:t>
            </a:r>
            <a:endParaRPr lang="en-US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sp>
        <p:nvSpPr>
          <p:cNvPr id="59399" name="矩形 59398"/>
          <p:cNvSpPr/>
          <p:nvPr/>
        </p:nvSpPr>
        <p:spPr>
          <a:xfrm>
            <a:off x="1656840" y="161477"/>
            <a:ext cx="5830320" cy="857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3600" b="1" u="none" kern="120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 defTabSz="914400">
              <a:tabLst>
                <a:tab pos="457200" algn="l"/>
              </a:tabLst>
            </a:pPr>
            <a:r>
              <a:rPr lang="en-US" altLang="zh-CN" sz="3000">
                <a:solidFill>
                  <a:schemeClr val="tx1"/>
                </a:solidFill>
              </a:rPr>
              <a:t>Topology ― 3 basic types</a:t>
            </a:r>
            <a:r>
              <a:rPr lang="en-US" altLang="zh-CN" sz="1800" b="0">
                <a:solidFill>
                  <a:schemeClr val="tx1"/>
                </a:solidFill>
              </a:rPr>
              <a:t>	</a:t>
            </a:r>
            <a:endParaRPr lang="en-US" altLang="zh-CN" sz="2700">
              <a:solidFill>
                <a:schemeClr val="tx1"/>
              </a:solidFill>
            </a:endParaRPr>
          </a:p>
        </p:txBody>
      </p:sp>
      <p:sp>
        <p:nvSpPr>
          <p:cNvPr id="59400" name="文本框 59399"/>
          <p:cNvSpPr txBox="1"/>
          <p:nvPr/>
        </p:nvSpPr>
        <p:spPr>
          <a:xfrm>
            <a:off x="1485360" y="1131450"/>
            <a:ext cx="6287600" cy="40735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marL="224155" indent="-224155" eaLnBrk="0" hangingPunct="0">
              <a:buChar char="•"/>
            </a:pPr>
            <a:r>
              <a:rPr lang="en-US" altLang="zh-CN" sz="2100" b="1"/>
              <a:t>How so many computers are connected together?</a:t>
            </a:r>
            <a:endParaRPr lang="en-US" altLang="zh-CN" sz="2100" b="1"/>
          </a:p>
          <a:p>
            <a:pPr marL="224155" indent="-224155" eaLnBrk="0" hangingPunct="0">
              <a:buChar char="•"/>
            </a:pPr>
            <a:endParaRPr lang="en-US" altLang="zh-CN" sz="675" b="1"/>
          </a:p>
          <a:p>
            <a:pPr marL="684530" lvl="1" indent="-227330" eaLnBrk="0" hangingPunct="0"/>
            <a:r>
              <a:rPr lang="en-US" altLang="zh-CN" sz="2100" b="1">
                <a:solidFill>
                  <a:srgbClr val="FF3300"/>
                </a:solidFill>
              </a:rPr>
              <a:t>Bus Topology</a:t>
            </a:r>
            <a:r>
              <a:rPr lang="en-US" altLang="zh-CN" sz="2100" b="1"/>
              <a:t>			</a:t>
            </a:r>
            <a:r>
              <a:rPr lang="en-US" altLang="zh-CN" sz="2100" b="1">
                <a:solidFill>
                  <a:srgbClr val="FF3300"/>
                </a:solidFill>
              </a:rPr>
              <a:t>Ring Topology</a:t>
            </a:r>
            <a:r>
              <a:rPr lang="en-US" altLang="zh-CN" sz="2100" b="1"/>
              <a:t>		</a:t>
            </a:r>
            <a:endParaRPr lang="en-US" altLang="zh-CN" sz="2100" b="1"/>
          </a:p>
          <a:p>
            <a:pPr marL="684530" lvl="1" indent="-227330" eaLnBrk="0" hangingPunct="0">
              <a:buChar char="•"/>
            </a:pPr>
            <a:endParaRPr lang="en-US" altLang="zh-CN" sz="2100" b="1"/>
          </a:p>
          <a:p>
            <a:pPr marL="684530" lvl="1" indent="-227330" eaLnBrk="0" hangingPunct="0">
              <a:buChar char="•"/>
            </a:pPr>
            <a:endParaRPr lang="en-US" altLang="zh-CN" sz="2100" b="1"/>
          </a:p>
          <a:p>
            <a:pPr marL="684530" lvl="1" indent="-227330" eaLnBrk="0" hangingPunct="0"/>
            <a:endParaRPr lang="en-US" altLang="zh-CN" sz="2100" b="1"/>
          </a:p>
          <a:p>
            <a:pPr marL="684530" lvl="1" indent="-227330" eaLnBrk="0" hangingPunct="0"/>
            <a:r>
              <a:rPr lang="en-US" altLang="zh-CN" sz="2100" b="1">
                <a:solidFill>
                  <a:srgbClr val="FF3300"/>
                </a:solidFill>
              </a:rPr>
              <a:t>Star Topology</a:t>
            </a:r>
            <a:endParaRPr lang="en-US" altLang="zh-CN" sz="2100" b="1">
              <a:solidFill>
                <a:srgbClr val="FF3300"/>
              </a:solidFill>
            </a:endParaRPr>
          </a:p>
          <a:p>
            <a:pPr marL="684530" lvl="1" indent="-227330" eaLnBrk="0" hangingPunct="0">
              <a:buChar char="•"/>
            </a:pPr>
            <a:endParaRPr lang="en-US" altLang="zh-CN" sz="2100" b="1"/>
          </a:p>
          <a:p>
            <a:pPr marL="684530" lvl="1" indent="-227330" eaLnBrk="0" hangingPunct="0">
              <a:buChar char="•"/>
            </a:pPr>
            <a:endParaRPr lang="en-US" altLang="zh-CN" sz="2100" b="1"/>
          </a:p>
          <a:p>
            <a:pPr marL="684530" lvl="1" indent="-227330" eaLnBrk="0" hangingPunct="0">
              <a:buChar char="•"/>
            </a:pPr>
            <a:endParaRPr lang="en-US" altLang="zh-CN" sz="2100" b="1"/>
          </a:p>
          <a:p>
            <a:pPr marL="224155" indent="-224155" eaLnBrk="0" hangingPunct="0"/>
            <a:endParaRPr lang="en-US" altLang="zh-CN" sz="2100" b="1"/>
          </a:p>
        </p:txBody>
      </p:sp>
      <p:pic>
        <p:nvPicPr>
          <p:cNvPr id="59402" name="图片 59401" descr="bu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4129" y="2373569"/>
            <a:ext cx="2738917" cy="109318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9405" name="组合 59404"/>
          <p:cNvGrpSpPr/>
          <p:nvPr/>
        </p:nvGrpSpPr>
        <p:grpSpPr>
          <a:xfrm>
            <a:off x="2228440" y="3869018"/>
            <a:ext cx="2229240" cy="1133673"/>
            <a:chOff x="2544" y="2400"/>
            <a:chExt cx="1872" cy="952"/>
          </a:xfrm>
        </p:grpSpPr>
        <p:pic>
          <p:nvPicPr>
            <p:cNvPr id="59403" name="图片 59402" descr="star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4" y="2400"/>
              <a:ext cx="1872" cy="95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9404" name="文本框 59403"/>
            <p:cNvSpPr txBox="1"/>
            <p:nvPr/>
          </p:nvSpPr>
          <p:spPr>
            <a:xfrm>
              <a:off x="3312" y="2544"/>
              <a:ext cx="173" cy="9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100"/>
                <a:t>Hub</a:t>
              </a:r>
              <a:endParaRPr lang="en-US" altLang="zh-CN" sz="100"/>
            </a:p>
          </p:txBody>
        </p:sp>
      </p:grpSp>
      <p:pic>
        <p:nvPicPr>
          <p:cNvPr id="59406" name="图片 59405" descr="r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20" y="2515040"/>
            <a:ext cx="1857700" cy="206371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408" name="直接连接符 59407"/>
          <p:cNvSpPr/>
          <p:nvPr/>
        </p:nvSpPr>
        <p:spPr>
          <a:xfrm>
            <a:off x="5086440" y="2114920"/>
            <a:ext cx="0" cy="2572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9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sp>
        <p:nvSpPr>
          <p:cNvPr id="62472" name="矩形 62471"/>
          <p:cNvSpPr/>
          <p:nvPr/>
        </p:nvSpPr>
        <p:spPr>
          <a:xfrm>
            <a:off x="2714300" y="740698"/>
            <a:ext cx="3715400" cy="628760"/>
          </a:xfrm>
          <a:prstGeom prst="rect">
            <a:avLst/>
          </a:prstGeom>
          <a:noFill/>
          <a:ln w="9525">
            <a:noFill/>
          </a:ln>
        </p:spPr>
        <p:txBody>
          <a:bodyPr lIns="69068" tIns="34534" rIns="69068" bIns="34534"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altLang="zh-CN" sz="2100" b="1">
                <a:solidFill>
                  <a:srgbClr val="FF3300"/>
                </a:solidFill>
                <a:latin typeface="Arial" panose="020B0604020202020204" pitchFamily="34" charset="0"/>
              </a:rPr>
              <a:t>How to construct a network with Bus / Star Topology?</a:t>
            </a:r>
            <a:endParaRPr lang="en-US" altLang="zh-CN" sz="2100" b="1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pic>
        <p:nvPicPr>
          <p:cNvPr id="62473" name="图片 62472" descr="fig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720" y="1600480"/>
            <a:ext cx="3886880" cy="232569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79" name="矩形 62478"/>
          <p:cNvSpPr/>
          <p:nvPr/>
        </p:nvSpPr>
        <p:spPr>
          <a:xfrm>
            <a:off x="5372240" y="3829720"/>
            <a:ext cx="2629360" cy="628760"/>
          </a:xfrm>
          <a:prstGeom prst="rect">
            <a:avLst/>
          </a:prstGeom>
          <a:noFill/>
          <a:ln w="9525">
            <a:noFill/>
          </a:ln>
        </p:spPr>
        <p:txBody>
          <a:bodyPr lIns="69068" tIns="34534" rIns="69068" bIns="34534"/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altLang="zh-CN" sz="2100" b="1">
                <a:latin typeface="Arial" panose="020B0604020202020204" pitchFamily="34" charset="0"/>
              </a:rPr>
              <a:t>Star Topology</a:t>
            </a:r>
            <a:endParaRPr lang="en-US" altLang="zh-CN" sz="2100" b="1">
              <a:latin typeface="Arial" panose="020B0604020202020204" pitchFamily="34" charset="0"/>
            </a:endParaRPr>
          </a:p>
        </p:txBody>
      </p:sp>
      <p:pic>
        <p:nvPicPr>
          <p:cNvPr id="62490" name="图片 62489" descr="10Bas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00" y="1657640"/>
            <a:ext cx="2840138" cy="3486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71" name="矩形 62470"/>
          <p:cNvSpPr/>
          <p:nvPr/>
        </p:nvSpPr>
        <p:spPr>
          <a:xfrm>
            <a:off x="1942640" y="1657640"/>
            <a:ext cx="2629360" cy="457280"/>
          </a:xfrm>
          <a:prstGeom prst="rect">
            <a:avLst/>
          </a:prstGeom>
          <a:noFill/>
          <a:ln w="9525">
            <a:noFill/>
          </a:ln>
        </p:spPr>
        <p:txBody>
          <a:bodyPr lIns="69068" tIns="34534" rIns="69068" bIns="34534"/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altLang="zh-CN" sz="2100" b="1">
                <a:latin typeface="Arial" panose="020B0604020202020204" pitchFamily="34" charset="0"/>
              </a:rPr>
              <a:t>Bus Topology</a:t>
            </a:r>
            <a:endParaRPr lang="en-US" altLang="zh-CN" sz="2100" b="1">
              <a:latin typeface="Arial" panose="020B0604020202020204" pitchFamily="34" charset="0"/>
            </a:endParaRPr>
          </a:p>
        </p:txBody>
      </p:sp>
      <p:pic>
        <p:nvPicPr>
          <p:cNvPr id="62484" name="图片 62483" descr="BNC T Connecto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640" y="3486760"/>
            <a:ext cx="893125" cy="857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88" name="文本框 62487"/>
          <p:cNvSpPr txBox="1"/>
          <p:nvPr/>
        </p:nvSpPr>
        <p:spPr>
          <a:xfrm>
            <a:off x="3485960" y="4229840"/>
            <a:ext cx="1770380" cy="321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500" b="1"/>
              <a:t>BNC T-Connector</a:t>
            </a:r>
            <a:endParaRPr lang="en-US" altLang="zh-CN" sz="1500" b="1"/>
          </a:p>
        </p:txBody>
      </p:sp>
      <p:sp>
        <p:nvSpPr>
          <p:cNvPr id="62487" name="直接连接符 62486"/>
          <p:cNvSpPr/>
          <p:nvPr/>
        </p:nvSpPr>
        <p:spPr>
          <a:xfrm flipH="1">
            <a:off x="3257320" y="4115520"/>
            <a:ext cx="285800" cy="11432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62489" name="文本框 62488"/>
          <p:cNvSpPr txBox="1"/>
          <p:nvPr/>
        </p:nvSpPr>
        <p:spPr>
          <a:xfrm>
            <a:off x="2052320" y="3201035"/>
            <a:ext cx="918845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sz="1500" b="1"/>
              <a:t>Coaxial cable</a:t>
            </a:r>
            <a:endParaRPr lang="en-US" altLang="zh-CN" sz="1500" b="1"/>
          </a:p>
        </p:txBody>
      </p:sp>
      <p:sp>
        <p:nvSpPr>
          <p:cNvPr id="62491" name="文本框 62490"/>
          <p:cNvSpPr txBox="1"/>
          <p:nvPr/>
        </p:nvSpPr>
        <p:spPr>
          <a:xfrm>
            <a:off x="1371040" y="4846691"/>
            <a:ext cx="1421765" cy="321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500" b="1"/>
              <a:t>Network Card</a:t>
            </a:r>
            <a:endParaRPr lang="en-US" altLang="zh-CN" sz="1500" b="1"/>
          </a:p>
        </p:txBody>
      </p:sp>
      <p:sp>
        <p:nvSpPr>
          <p:cNvPr id="62492" name="直接连接符 62491"/>
          <p:cNvSpPr/>
          <p:nvPr/>
        </p:nvSpPr>
        <p:spPr>
          <a:xfrm>
            <a:off x="2800040" y="3486760"/>
            <a:ext cx="22864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62493" name="直接连接符 62492"/>
          <p:cNvSpPr/>
          <p:nvPr/>
        </p:nvSpPr>
        <p:spPr>
          <a:xfrm flipV="1">
            <a:off x="1656840" y="4687120"/>
            <a:ext cx="171480" cy="17148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 sz="900"/>
            </a:fld>
            <a:endParaRPr lang="en-US" sz="900"/>
          </a:p>
        </p:txBody>
      </p:sp>
      <p:sp>
        <p:nvSpPr>
          <p:cNvPr id="61521" name="矩形 61520"/>
          <p:cNvSpPr/>
          <p:nvPr/>
        </p:nvSpPr>
        <p:spPr>
          <a:xfrm>
            <a:off x="1428200" y="1059842"/>
            <a:ext cx="6287600" cy="3543920"/>
          </a:xfrm>
          <a:prstGeom prst="rect">
            <a:avLst/>
          </a:prstGeom>
          <a:noFill/>
          <a:ln w="9525">
            <a:noFill/>
          </a:ln>
        </p:spPr>
        <p:txBody>
          <a:bodyPr lIns="69068" tIns="34534" rIns="69068" bIns="34534"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2100" b="1">
                <a:latin typeface="Arial" panose="020B0604020202020204" pitchFamily="34" charset="0"/>
              </a:rPr>
              <a:t>Ring Topology</a:t>
            </a:r>
            <a:endParaRPr lang="en-US" altLang="zh-CN" sz="2100" b="1">
              <a:latin typeface="Arial" panose="020B0604020202020204" pitchFamily="34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Every computer serves as</a:t>
            </a:r>
            <a:endParaRPr lang="en-US" altLang="zh-CN" sz="100" b="1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altLang="zh-CN" sz="100" b="1"/>
              <a:t>	a repeater to boost signals</a:t>
            </a:r>
            <a:endParaRPr lang="en-US" altLang="zh-CN" sz="100" b="1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Typical way to send data: </a:t>
            </a:r>
            <a:endParaRPr lang="en-US" altLang="zh-CN" sz="100" b="1"/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>
                <a:solidFill>
                  <a:srgbClr val="FF3300"/>
                </a:solidFill>
              </a:rPr>
              <a:t>Token passing</a:t>
            </a:r>
            <a:endParaRPr lang="en-US" altLang="zh-CN" sz="100" b="1">
              <a:solidFill>
                <a:srgbClr val="FF3300"/>
              </a:solidFill>
            </a:endParaRPr>
          </a:p>
          <a:p>
            <a:pPr marL="1600200" lvl="3" indent="-22860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only the computer who  </a:t>
            </a:r>
            <a:endParaRPr lang="en-US" altLang="zh-CN" sz="100" b="1"/>
          </a:p>
          <a:p>
            <a:pPr marL="1600200" lvl="3" indent="-228600">
              <a:spcBef>
                <a:spcPct val="20000"/>
              </a:spcBef>
              <a:buClr>
                <a:schemeClr val="tx1"/>
              </a:buClr>
            </a:pPr>
            <a:r>
              <a:rPr lang="en-US" altLang="zh-CN" sz="100" b="1"/>
              <a:t>	gets the token can send </a:t>
            </a:r>
            <a:endParaRPr lang="en-US" altLang="zh-CN" sz="100" b="1"/>
          </a:p>
          <a:p>
            <a:pPr marL="1600200" lvl="3" indent="-228600">
              <a:spcBef>
                <a:spcPct val="20000"/>
              </a:spcBef>
              <a:buClr>
                <a:schemeClr val="tx1"/>
              </a:buClr>
            </a:pPr>
            <a:r>
              <a:rPr lang="en-US" altLang="zh-CN" sz="100" b="1"/>
              <a:t>	data</a:t>
            </a:r>
            <a:endParaRPr lang="en-US" altLang="zh-CN" sz="100" b="1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Disadvantages</a:t>
            </a:r>
            <a:endParaRPr lang="en-US" altLang="zh-CN" sz="100" b="1"/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Difficult to add computers</a:t>
            </a:r>
            <a:endParaRPr lang="en-US" altLang="zh-CN" sz="100" b="1"/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More expensive</a:t>
            </a:r>
            <a:endParaRPr lang="en-US" altLang="zh-CN" sz="100" b="1"/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Char char="•"/>
            </a:pPr>
            <a:r>
              <a:rPr lang="en-US" altLang="zh-CN" sz="100" b="1"/>
              <a:t>If one computer fails, whole network fails</a:t>
            </a:r>
            <a:endParaRPr lang="en-US" altLang="zh-CN" sz="100" b="1"/>
          </a:p>
        </p:txBody>
      </p:sp>
      <p:pic>
        <p:nvPicPr>
          <p:cNvPr id="61522" name="图片 61521" descr="r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0760" y="1200360"/>
            <a:ext cx="2475743" cy="274963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23" name="椭圆形标注 61522"/>
          <p:cNvSpPr/>
          <p:nvPr/>
        </p:nvSpPr>
        <p:spPr>
          <a:xfrm>
            <a:off x="5943840" y="1429000"/>
            <a:ext cx="285800" cy="285800"/>
          </a:xfrm>
          <a:prstGeom prst="wedgeEllipseCallout">
            <a:avLst>
              <a:gd name="adj1" fmla="val -56250"/>
              <a:gd name="adj2" fmla="val 55833"/>
            </a:avLst>
          </a:prstGeom>
          <a:solidFill>
            <a:schemeClr val="bg1"/>
          </a:solidFill>
          <a:ln w="12700" cap="sq" cmpd="sng">
            <a:solidFill>
              <a:srgbClr val="FF33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p>
            <a:pPr algn="ctr" eaLnBrk="0" hangingPunct="0"/>
            <a:r>
              <a:rPr lang="en-US" altLang="zh-CN" sz="100">
                <a:solidFill>
                  <a:srgbClr val="FF3300"/>
                </a:solidFill>
              </a:rPr>
              <a:t>T</a:t>
            </a:r>
            <a:endParaRPr lang="en-US" altLang="zh-CN" sz="100">
              <a:solidFill>
                <a:srgbClr val="FF3300"/>
              </a:solidFill>
            </a:endParaRPr>
          </a:p>
        </p:txBody>
      </p:sp>
      <p:sp>
        <p:nvSpPr>
          <p:cNvPr id="61524" name="椭圆形标注 61523"/>
          <p:cNvSpPr/>
          <p:nvPr/>
        </p:nvSpPr>
        <p:spPr>
          <a:xfrm>
            <a:off x="7087040" y="1543320"/>
            <a:ext cx="285800" cy="285800"/>
          </a:xfrm>
          <a:prstGeom prst="wedgeEllipseCallout">
            <a:avLst>
              <a:gd name="adj1" fmla="val -61667"/>
              <a:gd name="adj2" fmla="val 60417"/>
            </a:avLst>
          </a:prstGeom>
          <a:solidFill>
            <a:schemeClr val="bg1"/>
          </a:solidFill>
          <a:ln w="12700" cap="sq" cmpd="sng">
            <a:solidFill>
              <a:srgbClr val="FF33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p>
            <a:pPr algn="ctr" eaLnBrk="0" hangingPunct="0"/>
            <a:r>
              <a:rPr lang="en-US" altLang="zh-CN" sz="100">
                <a:solidFill>
                  <a:srgbClr val="FF3300"/>
                </a:solidFill>
              </a:rPr>
              <a:t>T</a:t>
            </a:r>
            <a:endParaRPr lang="en-US" altLang="zh-CN" sz="100">
              <a:solidFill>
                <a:srgbClr val="FF3300"/>
              </a:solidFill>
            </a:endParaRPr>
          </a:p>
        </p:txBody>
      </p:sp>
      <p:grpSp>
        <p:nvGrpSpPr>
          <p:cNvPr id="61525" name="组合 61524"/>
          <p:cNvGrpSpPr/>
          <p:nvPr/>
        </p:nvGrpSpPr>
        <p:grpSpPr>
          <a:xfrm>
            <a:off x="5943840" y="1943440"/>
            <a:ext cx="1886280" cy="1021735"/>
            <a:chOff x="4032" y="1632"/>
            <a:chExt cx="1584" cy="858"/>
          </a:xfrm>
        </p:grpSpPr>
        <p:sp>
          <p:nvSpPr>
            <p:cNvPr id="61526" name="椭圆形标注 61525"/>
            <p:cNvSpPr/>
            <p:nvPr/>
          </p:nvSpPr>
          <p:spPr>
            <a:xfrm>
              <a:off x="5376" y="2250"/>
              <a:ext cx="240" cy="240"/>
            </a:xfrm>
            <a:prstGeom prst="wedgeEllipseCallout">
              <a:avLst>
                <a:gd name="adj1" fmla="val -59167"/>
                <a:gd name="adj2" fmla="val 57083"/>
              </a:avLst>
            </a:prstGeom>
            <a:solidFill>
              <a:schemeClr val="bg1"/>
            </a:solidFill>
            <a:ln w="1270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0" hangingPunct="0"/>
              <a:r>
                <a:rPr lang="en-US" altLang="zh-CN" sz="100">
                  <a:solidFill>
                    <a:srgbClr val="FF3300"/>
                  </a:solidFill>
                </a:rPr>
                <a:t>T</a:t>
              </a:r>
              <a:endParaRPr lang="en-US" altLang="zh-CN" sz="100">
                <a:solidFill>
                  <a:srgbClr val="FF3300"/>
                </a:solidFill>
              </a:endParaRPr>
            </a:p>
          </p:txBody>
        </p:sp>
        <p:grpSp>
          <p:nvGrpSpPr>
            <p:cNvPr id="61527" name="组合 61526"/>
            <p:cNvGrpSpPr/>
            <p:nvPr/>
          </p:nvGrpSpPr>
          <p:grpSpPr>
            <a:xfrm>
              <a:off x="4032" y="1632"/>
              <a:ext cx="576" cy="349"/>
              <a:chOff x="4032" y="1632"/>
              <a:chExt cx="576" cy="349"/>
            </a:xfrm>
          </p:grpSpPr>
          <p:sp>
            <p:nvSpPr>
              <p:cNvPr id="61528" name="流程图: 直接访问存储器 61527"/>
              <p:cNvSpPr/>
              <p:nvPr/>
            </p:nvSpPr>
            <p:spPr>
              <a:xfrm>
                <a:off x="4032" y="1632"/>
                <a:ext cx="576" cy="192"/>
              </a:xfrm>
              <a:prstGeom prst="flowChartMagneticDrum">
                <a:avLst/>
              </a:prstGeom>
              <a:solidFill>
                <a:srgbClr val="CCECFF"/>
              </a:solidFill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 sz="100"/>
              </a:p>
            </p:txBody>
          </p:sp>
          <p:sp>
            <p:nvSpPr>
              <p:cNvPr id="61529" name="文本框 61528"/>
              <p:cNvSpPr txBox="1"/>
              <p:nvPr/>
            </p:nvSpPr>
            <p:spPr>
              <a:xfrm>
                <a:off x="4128" y="1632"/>
                <a:ext cx="240" cy="34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0" tIns="0" rIns="0" bIns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350"/>
                  <a:t>data</a:t>
                </a:r>
                <a:endParaRPr lang="en-US" altLang="zh-CN" sz="100"/>
              </a:p>
            </p:txBody>
          </p:sp>
        </p:grpSp>
      </p:grpSp>
      <p:grpSp>
        <p:nvGrpSpPr>
          <p:cNvPr id="61530" name="组合 61529"/>
          <p:cNvGrpSpPr/>
          <p:nvPr/>
        </p:nvGrpSpPr>
        <p:grpSpPr>
          <a:xfrm>
            <a:off x="5943840" y="1943440"/>
            <a:ext cx="971720" cy="1771960"/>
            <a:chOff x="4032" y="1632"/>
            <a:chExt cx="816" cy="1488"/>
          </a:xfrm>
        </p:grpSpPr>
        <p:sp>
          <p:nvSpPr>
            <p:cNvPr id="61531" name="椭圆形标注 61530"/>
            <p:cNvSpPr/>
            <p:nvPr/>
          </p:nvSpPr>
          <p:spPr>
            <a:xfrm>
              <a:off x="4608" y="2880"/>
              <a:ext cx="240" cy="240"/>
            </a:xfrm>
            <a:prstGeom prst="wedgeEllipseCallout">
              <a:avLst>
                <a:gd name="adj1" fmla="val -56667"/>
                <a:gd name="adj2" fmla="val 60000"/>
              </a:avLst>
            </a:prstGeom>
            <a:solidFill>
              <a:schemeClr val="bg1"/>
            </a:solidFill>
            <a:ln w="1270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0" hangingPunct="0"/>
              <a:r>
                <a:rPr lang="en-US" altLang="zh-CN" sz="100">
                  <a:solidFill>
                    <a:srgbClr val="FF3300"/>
                  </a:solidFill>
                </a:rPr>
                <a:t>T</a:t>
              </a:r>
              <a:endParaRPr lang="en-US" altLang="zh-CN" sz="100">
                <a:solidFill>
                  <a:srgbClr val="FF3300"/>
                </a:solidFill>
              </a:endParaRPr>
            </a:p>
          </p:txBody>
        </p:sp>
        <p:grpSp>
          <p:nvGrpSpPr>
            <p:cNvPr id="61532" name="组合 61531"/>
            <p:cNvGrpSpPr/>
            <p:nvPr/>
          </p:nvGrpSpPr>
          <p:grpSpPr>
            <a:xfrm>
              <a:off x="4032" y="1632"/>
              <a:ext cx="576" cy="349"/>
              <a:chOff x="4032" y="1632"/>
              <a:chExt cx="576" cy="349"/>
            </a:xfrm>
          </p:grpSpPr>
          <p:sp>
            <p:nvSpPr>
              <p:cNvPr id="61533" name="流程图: 直接访问存储器 61532"/>
              <p:cNvSpPr/>
              <p:nvPr/>
            </p:nvSpPr>
            <p:spPr>
              <a:xfrm>
                <a:off x="4032" y="1632"/>
                <a:ext cx="576" cy="192"/>
              </a:xfrm>
              <a:prstGeom prst="flowChartMagneticDrum">
                <a:avLst/>
              </a:prstGeom>
              <a:solidFill>
                <a:srgbClr val="CCECFF"/>
              </a:solidFill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 sz="100"/>
              </a:p>
            </p:txBody>
          </p:sp>
          <p:sp>
            <p:nvSpPr>
              <p:cNvPr id="61534" name="文本框 61533"/>
              <p:cNvSpPr txBox="1"/>
              <p:nvPr/>
            </p:nvSpPr>
            <p:spPr>
              <a:xfrm>
                <a:off x="4128" y="1632"/>
                <a:ext cx="240" cy="34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0" tIns="0" rIns="0" bIns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350"/>
                  <a:t>data</a:t>
                </a:r>
                <a:endParaRPr lang="en-US" altLang="zh-CN" sz="100"/>
              </a:p>
            </p:txBody>
          </p:sp>
        </p:grpSp>
      </p:grpSp>
      <p:grpSp>
        <p:nvGrpSpPr>
          <p:cNvPr id="61535" name="组合 61534"/>
          <p:cNvGrpSpPr/>
          <p:nvPr/>
        </p:nvGrpSpPr>
        <p:grpSpPr>
          <a:xfrm>
            <a:off x="5600880" y="1943440"/>
            <a:ext cx="1028880" cy="857400"/>
            <a:chOff x="3744" y="1632"/>
            <a:chExt cx="864" cy="720"/>
          </a:xfrm>
        </p:grpSpPr>
        <p:sp>
          <p:nvSpPr>
            <p:cNvPr id="61536" name="椭圆形标注 61535"/>
            <p:cNvSpPr/>
            <p:nvPr/>
          </p:nvSpPr>
          <p:spPr>
            <a:xfrm>
              <a:off x="3744" y="2112"/>
              <a:ext cx="240" cy="240"/>
            </a:xfrm>
            <a:prstGeom prst="wedgeEllipseCallout">
              <a:avLst>
                <a:gd name="adj1" fmla="val -56667"/>
                <a:gd name="adj2" fmla="val 59583"/>
              </a:avLst>
            </a:prstGeom>
            <a:solidFill>
              <a:schemeClr val="bg1"/>
            </a:solidFill>
            <a:ln w="1270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0" hangingPunct="0"/>
              <a:r>
                <a:rPr lang="en-US" altLang="zh-CN" sz="100">
                  <a:solidFill>
                    <a:srgbClr val="FF3300"/>
                  </a:solidFill>
                </a:rPr>
                <a:t>T</a:t>
              </a:r>
              <a:endParaRPr lang="en-US" altLang="zh-CN" sz="100">
                <a:solidFill>
                  <a:srgbClr val="FF3300"/>
                </a:solidFill>
              </a:endParaRPr>
            </a:p>
          </p:txBody>
        </p:sp>
        <p:grpSp>
          <p:nvGrpSpPr>
            <p:cNvPr id="61537" name="组合 61536"/>
            <p:cNvGrpSpPr/>
            <p:nvPr/>
          </p:nvGrpSpPr>
          <p:grpSpPr>
            <a:xfrm>
              <a:off x="4032" y="1632"/>
              <a:ext cx="576" cy="349"/>
              <a:chOff x="4032" y="1632"/>
              <a:chExt cx="576" cy="349"/>
            </a:xfrm>
          </p:grpSpPr>
          <p:sp>
            <p:nvSpPr>
              <p:cNvPr id="61538" name="流程图: 直接访问存储器 61537"/>
              <p:cNvSpPr/>
              <p:nvPr/>
            </p:nvSpPr>
            <p:spPr>
              <a:xfrm>
                <a:off x="4032" y="1632"/>
                <a:ext cx="576" cy="192"/>
              </a:xfrm>
              <a:prstGeom prst="flowChartMagneticDrum">
                <a:avLst/>
              </a:prstGeom>
              <a:solidFill>
                <a:srgbClr val="CCECFF"/>
              </a:solidFill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 sz="100"/>
              </a:p>
            </p:txBody>
          </p:sp>
          <p:sp>
            <p:nvSpPr>
              <p:cNvPr id="61539" name="文本框 61538"/>
              <p:cNvSpPr txBox="1"/>
              <p:nvPr/>
            </p:nvSpPr>
            <p:spPr>
              <a:xfrm>
                <a:off x="4128" y="1632"/>
                <a:ext cx="240" cy="34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0" tIns="0" rIns="0" bIns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350"/>
                  <a:t>data</a:t>
                </a:r>
                <a:endParaRPr lang="en-US" altLang="zh-CN" sz="100"/>
              </a:p>
            </p:txBody>
          </p:sp>
        </p:grpSp>
      </p:grpSp>
      <p:grpSp>
        <p:nvGrpSpPr>
          <p:cNvPr id="61540" name="组合 61539"/>
          <p:cNvGrpSpPr/>
          <p:nvPr/>
        </p:nvGrpSpPr>
        <p:grpSpPr>
          <a:xfrm>
            <a:off x="5650895" y="1900570"/>
            <a:ext cx="978865" cy="458471"/>
            <a:chOff x="3786" y="1596"/>
            <a:chExt cx="822" cy="385"/>
          </a:xfrm>
        </p:grpSpPr>
        <p:sp>
          <p:nvSpPr>
            <p:cNvPr id="61541" name="椭圆形标注 61540"/>
            <p:cNvSpPr/>
            <p:nvPr/>
          </p:nvSpPr>
          <p:spPr>
            <a:xfrm>
              <a:off x="3786" y="1596"/>
              <a:ext cx="240" cy="240"/>
            </a:xfrm>
            <a:prstGeom prst="wedgeEllipseCallout">
              <a:avLst>
                <a:gd name="adj1" fmla="val 59167"/>
                <a:gd name="adj2" fmla="val -57083"/>
              </a:avLst>
            </a:prstGeom>
            <a:solidFill>
              <a:srgbClr val="FF3300"/>
            </a:solidFill>
            <a:ln w="1270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0" hangingPunct="0"/>
              <a:r>
                <a:rPr lang="en-US" altLang="zh-CN" sz="100" b="1">
                  <a:solidFill>
                    <a:schemeClr val="bg1"/>
                  </a:solidFill>
                </a:rPr>
                <a:t>T</a:t>
              </a:r>
              <a:endParaRPr lang="en-US" altLang="zh-CN" sz="100">
                <a:solidFill>
                  <a:schemeClr val="bg1"/>
                </a:solidFill>
              </a:endParaRPr>
            </a:p>
          </p:txBody>
        </p:sp>
        <p:grpSp>
          <p:nvGrpSpPr>
            <p:cNvPr id="61542" name="组合 61541"/>
            <p:cNvGrpSpPr/>
            <p:nvPr/>
          </p:nvGrpSpPr>
          <p:grpSpPr>
            <a:xfrm>
              <a:off x="4032" y="1632"/>
              <a:ext cx="576" cy="349"/>
              <a:chOff x="4032" y="1632"/>
              <a:chExt cx="576" cy="349"/>
            </a:xfrm>
          </p:grpSpPr>
          <p:sp>
            <p:nvSpPr>
              <p:cNvPr id="61543" name="流程图: 直接访问存储器 61542"/>
              <p:cNvSpPr/>
              <p:nvPr/>
            </p:nvSpPr>
            <p:spPr>
              <a:xfrm>
                <a:off x="4032" y="1632"/>
                <a:ext cx="576" cy="192"/>
              </a:xfrm>
              <a:prstGeom prst="flowChartMagneticDrum">
                <a:avLst/>
              </a:prstGeom>
              <a:solidFill>
                <a:srgbClr val="CCECFF"/>
              </a:solidFill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 sz="100"/>
              </a:p>
            </p:txBody>
          </p:sp>
          <p:sp>
            <p:nvSpPr>
              <p:cNvPr id="61544" name="文本框 61543"/>
              <p:cNvSpPr txBox="1"/>
              <p:nvPr/>
            </p:nvSpPr>
            <p:spPr>
              <a:xfrm>
                <a:off x="4128" y="1632"/>
                <a:ext cx="240" cy="34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0" tIns="0" rIns="0" bIns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350"/>
                  <a:t>data</a:t>
                </a:r>
                <a:endParaRPr lang="en-US" altLang="zh-CN" sz="100"/>
              </a:p>
            </p:txBody>
          </p:sp>
        </p:grpSp>
      </p:grpSp>
      <p:grpSp>
        <p:nvGrpSpPr>
          <p:cNvPr id="61545" name="组合 61544"/>
          <p:cNvGrpSpPr/>
          <p:nvPr/>
        </p:nvGrpSpPr>
        <p:grpSpPr>
          <a:xfrm>
            <a:off x="6801240" y="1943440"/>
            <a:ext cx="978865" cy="458471"/>
            <a:chOff x="3786" y="1596"/>
            <a:chExt cx="822" cy="385"/>
          </a:xfrm>
        </p:grpSpPr>
        <p:sp>
          <p:nvSpPr>
            <p:cNvPr id="61546" name="椭圆形标注 61545"/>
            <p:cNvSpPr/>
            <p:nvPr/>
          </p:nvSpPr>
          <p:spPr>
            <a:xfrm>
              <a:off x="3786" y="1596"/>
              <a:ext cx="240" cy="240"/>
            </a:xfrm>
            <a:prstGeom prst="wedgeEllipseCallout">
              <a:avLst>
                <a:gd name="adj1" fmla="val 59167"/>
                <a:gd name="adj2" fmla="val -57083"/>
              </a:avLst>
            </a:prstGeom>
            <a:solidFill>
              <a:srgbClr val="FF3300"/>
            </a:solidFill>
            <a:ln w="1270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0" hangingPunct="0"/>
              <a:r>
                <a:rPr lang="en-US" altLang="zh-CN" sz="100" b="1">
                  <a:solidFill>
                    <a:schemeClr val="bg1"/>
                  </a:solidFill>
                </a:rPr>
                <a:t>T</a:t>
              </a:r>
              <a:endParaRPr lang="en-US" altLang="zh-CN" sz="100">
                <a:solidFill>
                  <a:schemeClr val="bg1"/>
                </a:solidFill>
              </a:endParaRPr>
            </a:p>
          </p:txBody>
        </p:sp>
        <p:grpSp>
          <p:nvGrpSpPr>
            <p:cNvPr id="61547" name="组合 61546"/>
            <p:cNvGrpSpPr/>
            <p:nvPr/>
          </p:nvGrpSpPr>
          <p:grpSpPr>
            <a:xfrm>
              <a:off x="4032" y="1632"/>
              <a:ext cx="576" cy="349"/>
              <a:chOff x="4032" y="1632"/>
              <a:chExt cx="576" cy="349"/>
            </a:xfrm>
          </p:grpSpPr>
          <p:sp>
            <p:nvSpPr>
              <p:cNvPr id="61548" name="流程图: 直接访问存储器 61547"/>
              <p:cNvSpPr/>
              <p:nvPr/>
            </p:nvSpPr>
            <p:spPr>
              <a:xfrm>
                <a:off x="4032" y="1632"/>
                <a:ext cx="576" cy="192"/>
              </a:xfrm>
              <a:prstGeom prst="flowChartMagneticDrum">
                <a:avLst/>
              </a:prstGeom>
              <a:solidFill>
                <a:srgbClr val="CCECFF"/>
              </a:solidFill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 sz="100"/>
              </a:p>
            </p:txBody>
          </p:sp>
          <p:sp>
            <p:nvSpPr>
              <p:cNvPr id="61549" name="文本框 61548"/>
              <p:cNvSpPr txBox="1"/>
              <p:nvPr/>
            </p:nvSpPr>
            <p:spPr>
              <a:xfrm>
                <a:off x="4128" y="1632"/>
                <a:ext cx="240" cy="34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0" tIns="0" rIns="0" bIns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350"/>
                  <a:t>data</a:t>
                </a:r>
                <a:endParaRPr lang="en-US" altLang="zh-CN" sz="100"/>
              </a:p>
            </p:txBody>
          </p:sp>
        </p:grpSp>
      </p:grpSp>
      <p:grpSp>
        <p:nvGrpSpPr>
          <p:cNvPr id="61550" name="组合 61549"/>
          <p:cNvGrpSpPr/>
          <p:nvPr/>
        </p:nvGrpSpPr>
        <p:grpSpPr>
          <a:xfrm>
            <a:off x="7022735" y="2972320"/>
            <a:ext cx="978865" cy="458471"/>
            <a:chOff x="3786" y="1596"/>
            <a:chExt cx="822" cy="385"/>
          </a:xfrm>
        </p:grpSpPr>
        <p:sp>
          <p:nvSpPr>
            <p:cNvPr id="61551" name="椭圆形标注 61550"/>
            <p:cNvSpPr/>
            <p:nvPr/>
          </p:nvSpPr>
          <p:spPr>
            <a:xfrm>
              <a:off x="3786" y="1596"/>
              <a:ext cx="240" cy="240"/>
            </a:xfrm>
            <a:prstGeom prst="wedgeEllipseCallout">
              <a:avLst>
                <a:gd name="adj1" fmla="val 59167"/>
                <a:gd name="adj2" fmla="val -57083"/>
              </a:avLst>
            </a:prstGeom>
            <a:solidFill>
              <a:srgbClr val="FF3300"/>
            </a:solidFill>
            <a:ln w="1270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0" hangingPunct="0"/>
              <a:r>
                <a:rPr lang="en-US" altLang="zh-CN" sz="100" b="1">
                  <a:solidFill>
                    <a:schemeClr val="bg1"/>
                  </a:solidFill>
                </a:rPr>
                <a:t>T</a:t>
              </a:r>
              <a:endParaRPr lang="en-US" altLang="zh-CN" sz="100">
                <a:solidFill>
                  <a:schemeClr val="bg1"/>
                </a:solidFill>
              </a:endParaRPr>
            </a:p>
          </p:txBody>
        </p:sp>
        <p:grpSp>
          <p:nvGrpSpPr>
            <p:cNvPr id="61552" name="组合 61551"/>
            <p:cNvGrpSpPr/>
            <p:nvPr/>
          </p:nvGrpSpPr>
          <p:grpSpPr>
            <a:xfrm>
              <a:off x="4032" y="1632"/>
              <a:ext cx="576" cy="349"/>
              <a:chOff x="4032" y="1632"/>
              <a:chExt cx="576" cy="349"/>
            </a:xfrm>
          </p:grpSpPr>
          <p:sp>
            <p:nvSpPr>
              <p:cNvPr id="61553" name="流程图: 直接访问存储器 61552"/>
              <p:cNvSpPr/>
              <p:nvPr/>
            </p:nvSpPr>
            <p:spPr>
              <a:xfrm>
                <a:off x="4032" y="1632"/>
                <a:ext cx="576" cy="192"/>
              </a:xfrm>
              <a:prstGeom prst="flowChartMagneticDrum">
                <a:avLst/>
              </a:prstGeom>
              <a:solidFill>
                <a:srgbClr val="CCECFF"/>
              </a:solidFill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 sz="100"/>
              </a:p>
            </p:txBody>
          </p:sp>
          <p:sp>
            <p:nvSpPr>
              <p:cNvPr id="61554" name="文本框 61553"/>
              <p:cNvSpPr txBox="1"/>
              <p:nvPr/>
            </p:nvSpPr>
            <p:spPr>
              <a:xfrm>
                <a:off x="4128" y="1632"/>
                <a:ext cx="240" cy="34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0" tIns="0" rIns="0" bIns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350"/>
                  <a:t>data</a:t>
                </a:r>
                <a:endParaRPr lang="en-US" altLang="zh-CN" sz="100"/>
              </a:p>
            </p:txBody>
          </p:sp>
        </p:grpSp>
      </p:grpSp>
      <p:grpSp>
        <p:nvGrpSpPr>
          <p:cNvPr id="61555" name="组合 61554"/>
          <p:cNvGrpSpPr/>
          <p:nvPr/>
        </p:nvGrpSpPr>
        <p:grpSpPr>
          <a:xfrm>
            <a:off x="7022735" y="2972320"/>
            <a:ext cx="978865" cy="285800"/>
            <a:chOff x="3786" y="1596"/>
            <a:chExt cx="822" cy="240"/>
          </a:xfrm>
        </p:grpSpPr>
        <p:sp>
          <p:nvSpPr>
            <p:cNvPr id="61556" name="椭圆形标注 61555"/>
            <p:cNvSpPr/>
            <p:nvPr/>
          </p:nvSpPr>
          <p:spPr>
            <a:xfrm>
              <a:off x="3786" y="1596"/>
              <a:ext cx="240" cy="240"/>
            </a:xfrm>
            <a:prstGeom prst="wedgeEllipseCallout">
              <a:avLst>
                <a:gd name="adj1" fmla="val 59167"/>
                <a:gd name="adj2" fmla="val -57083"/>
              </a:avLst>
            </a:prstGeom>
            <a:solidFill>
              <a:srgbClr val="FF3300"/>
            </a:solidFill>
            <a:ln w="1270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0" hangingPunct="0"/>
              <a:r>
                <a:rPr lang="en-US" altLang="zh-CN" sz="100" b="1">
                  <a:solidFill>
                    <a:schemeClr val="bg1"/>
                  </a:solidFill>
                </a:rPr>
                <a:t>T</a:t>
              </a:r>
              <a:endParaRPr lang="en-US" altLang="zh-CN" sz="100">
                <a:solidFill>
                  <a:schemeClr val="bg1"/>
                </a:solidFill>
              </a:endParaRPr>
            </a:p>
          </p:txBody>
        </p:sp>
        <p:grpSp>
          <p:nvGrpSpPr>
            <p:cNvPr id="61557" name="组合 61556"/>
            <p:cNvGrpSpPr/>
            <p:nvPr/>
          </p:nvGrpSpPr>
          <p:grpSpPr>
            <a:xfrm>
              <a:off x="4032" y="1632"/>
              <a:ext cx="576" cy="192"/>
              <a:chOff x="4032" y="1632"/>
              <a:chExt cx="576" cy="192"/>
            </a:xfrm>
          </p:grpSpPr>
          <p:sp>
            <p:nvSpPr>
              <p:cNvPr id="61558" name="流程图: 直接访问存储器 61557"/>
              <p:cNvSpPr/>
              <p:nvPr/>
            </p:nvSpPr>
            <p:spPr>
              <a:xfrm>
                <a:off x="4032" y="1632"/>
                <a:ext cx="576" cy="192"/>
              </a:xfrm>
              <a:prstGeom prst="flowChartMagneticDrum">
                <a:avLst/>
              </a:prstGeom>
              <a:solidFill>
                <a:srgbClr val="CCECFF"/>
              </a:solidFill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 sz="100"/>
              </a:p>
            </p:txBody>
          </p:sp>
          <p:sp>
            <p:nvSpPr>
              <p:cNvPr id="61559" name="文本框 61558"/>
              <p:cNvSpPr txBox="1"/>
              <p:nvPr/>
            </p:nvSpPr>
            <p:spPr>
              <a:xfrm>
                <a:off x="4128" y="1632"/>
                <a:ext cx="240" cy="17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0" tIns="0" rIns="0" bIns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350"/>
                  <a:t>Ack</a:t>
                </a:r>
                <a:endParaRPr lang="en-US" altLang="zh-CN" sz="100"/>
              </a:p>
            </p:txBody>
          </p:sp>
        </p:grpSp>
      </p:grpSp>
      <p:grpSp>
        <p:nvGrpSpPr>
          <p:cNvPr id="61560" name="组合 61559"/>
          <p:cNvGrpSpPr/>
          <p:nvPr/>
        </p:nvGrpSpPr>
        <p:grpSpPr>
          <a:xfrm>
            <a:off x="6058160" y="3772560"/>
            <a:ext cx="978865" cy="285800"/>
            <a:chOff x="3786" y="1596"/>
            <a:chExt cx="822" cy="240"/>
          </a:xfrm>
        </p:grpSpPr>
        <p:sp>
          <p:nvSpPr>
            <p:cNvPr id="61561" name="椭圆形标注 61560"/>
            <p:cNvSpPr/>
            <p:nvPr/>
          </p:nvSpPr>
          <p:spPr>
            <a:xfrm>
              <a:off x="3786" y="1596"/>
              <a:ext cx="240" cy="240"/>
            </a:xfrm>
            <a:prstGeom prst="wedgeEllipseCallout">
              <a:avLst>
                <a:gd name="adj1" fmla="val 59167"/>
                <a:gd name="adj2" fmla="val -57083"/>
              </a:avLst>
            </a:prstGeom>
            <a:solidFill>
              <a:srgbClr val="FF3300"/>
            </a:solidFill>
            <a:ln w="1270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0" hangingPunct="0"/>
              <a:r>
                <a:rPr lang="en-US" altLang="zh-CN" sz="100" b="1">
                  <a:solidFill>
                    <a:schemeClr val="bg1"/>
                  </a:solidFill>
                </a:rPr>
                <a:t>T</a:t>
              </a:r>
              <a:endParaRPr lang="en-US" altLang="zh-CN" sz="100">
                <a:solidFill>
                  <a:schemeClr val="bg1"/>
                </a:solidFill>
              </a:endParaRPr>
            </a:p>
          </p:txBody>
        </p:sp>
        <p:grpSp>
          <p:nvGrpSpPr>
            <p:cNvPr id="61562" name="组合 61561"/>
            <p:cNvGrpSpPr/>
            <p:nvPr/>
          </p:nvGrpSpPr>
          <p:grpSpPr>
            <a:xfrm>
              <a:off x="4032" y="1632"/>
              <a:ext cx="576" cy="192"/>
              <a:chOff x="4032" y="1632"/>
              <a:chExt cx="576" cy="192"/>
            </a:xfrm>
          </p:grpSpPr>
          <p:sp>
            <p:nvSpPr>
              <p:cNvPr id="61563" name="流程图: 直接访问存储器 61562"/>
              <p:cNvSpPr/>
              <p:nvPr/>
            </p:nvSpPr>
            <p:spPr>
              <a:xfrm>
                <a:off x="4032" y="1632"/>
                <a:ext cx="576" cy="192"/>
              </a:xfrm>
              <a:prstGeom prst="flowChartMagneticDrum">
                <a:avLst/>
              </a:prstGeom>
              <a:solidFill>
                <a:srgbClr val="CCECFF"/>
              </a:solidFill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 sz="100"/>
              </a:p>
            </p:txBody>
          </p:sp>
          <p:sp>
            <p:nvSpPr>
              <p:cNvPr id="61564" name="文本框 61563"/>
              <p:cNvSpPr txBox="1"/>
              <p:nvPr/>
            </p:nvSpPr>
            <p:spPr>
              <a:xfrm>
                <a:off x="4128" y="1632"/>
                <a:ext cx="240" cy="17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0" tIns="0" rIns="0" bIns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350"/>
                  <a:t>Ack</a:t>
                </a:r>
                <a:endParaRPr lang="en-US" altLang="zh-CN" sz="100"/>
              </a:p>
            </p:txBody>
          </p:sp>
        </p:grpSp>
      </p:grpSp>
      <p:grpSp>
        <p:nvGrpSpPr>
          <p:cNvPr id="61565" name="组合 61564"/>
          <p:cNvGrpSpPr/>
          <p:nvPr/>
        </p:nvGrpSpPr>
        <p:grpSpPr>
          <a:xfrm>
            <a:off x="5143600" y="2858000"/>
            <a:ext cx="978865" cy="285800"/>
            <a:chOff x="3786" y="1596"/>
            <a:chExt cx="822" cy="240"/>
          </a:xfrm>
        </p:grpSpPr>
        <p:sp>
          <p:nvSpPr>
            <p:cNvPr id="61566" name="椭圆形标注 61565"/>
            <p:cNvSpPr/>
            <p:nvPr/>
          </p:nvSpPr>
          <p:spPr>
            <a:xfrm>
              <a:off x="3786" y="1596"/>
              <a:ext cx="240" cy="240"/>
            </a:xfrm>
            <a:prstGeom prst="wedgeEllipseCallout">
              <a:avLst>
                <a:gd name="adj1" fmla="val 59167"/>
                <a:gd name="adj2" fmla="val -57083"/>
              </a:avLst>
            </a:prstGeom>
            <a:solidFill>
              <a:srgbClr val="FF3300"/>
            </a:solidFill>
            <a:ln w="1270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0" hangingPunct="0"/>
              <a:r>
                <a:rPr lang="en-US" altLang="zh-CN" sz="100" b="1">
                  <a:solidFill>
                    <a:schemeClr val="bg1"/>
                  </a:solidFill>
                </a:rPr>
                <a:t>T</a:t>
              </a:r>
              <a:endParaRPr lang="en-US" altLang="zh-CN" sz="100">
                <a:solidFill>
                  <a:schemeClr val="bg1"/>
                </a:solidFill>
              </a:endParaRPr>
            </a:p>
          </p:txBody>
        </p:sp>
        <p:grpSp>
          <p:nvGrpSpPr>
            <p:cNvPr id="61567" name="组合 61566"/>
            <p:cNvGrpSpPr/>
            <p:nvPr/>
          </p:nvGrpSpPr>
          <p:grpSpPr>
            <a:xfrm>
              <a:off x="4032" y="1632"/>
              <a:ext cx="576" cy="192"/>
              <a:chOff x="4032" y="1632"/>
              <a:chExt cx="576" cy="192"/>
            </a:xfrm>
          </p:grpSpPr>
          <p:sp>
            <p:nvSpPr>
              <p:cNvPr id="61568" name="流程图: 直接访问存储器 61567"/>
              <p:cNvSpPr/>
              <p:nvPr/>
            </p:nvSpPr>
            <p:spPr>
              <a:xfrm>
                <a:off x="4032" y="1632"/>
                <a:ext cx="576" cy="192"/>
              </a:xfrm>
              <a:prstGeom prst="flowChartMagneticDrum">
                <a:avLst/>
              </a:prstGeom>
              <a:solidFill>
                <a:srgbClr val="CCECFF"/>
              </a:solidFill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 sz="100"/>
              </a:p>
            </p:txBody>
          </p:sp>
          <p:sp>
            <p:nvSpPr>
              <p:cNvPr id="61569" name="文本框 61568"/>
              <p:cNvSpPr txBox="1"/>
              <p:nvPr/>
            </p:nvSpPr>
            <p:spPr>
              <a:xfrm>
                <a:off x="4128" y="1632"/>
                <a:ext cx="240" cy="17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0" tIns="0" rIns="0" bIns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350"/>
                  <a:t>Ack</a:t>
                </a:r>
                <a:endParaRPr lang="en-US" altLang="zh-CN" sz="100"/>
              </a:p>
            </p:txBody>
          </p:sp>
        </p:grpSp>
      </p:grpSp>
      <p:grpSp>
        <p:nvGrpSpPr>
          <p:cNvPr id="61570" name="组合 61569"/>
          <p:cNvGrpSpPr/>
          <p:nvPr/>
        </p:nvGrpSpPr>
        <p:grpSpPr>
          <a:xfrm>
            <a:off x="4922105" y="1371840"/>
            <a:ext cx="978865" cy="285800"/>
            <a:chOff x="3174" y="1152"/>
            <a:chExt cx="822" cy="240"/>
          </a:xfrm>
        </p:grpSpPr>
        <p:sp>
          <p:nvSpPr>
            <p:cNvPr id="61571" name="椭圆形标注 61570"/>
            <p:cNvSpPr/>
            <p:nvPr/>
          </p:nvSpPr>
          <p:spPr>
            <a:xfrm>
              <a:off x="3756" y="1152"/>
              <a:ext cx="240" cy="240"/>
            </a:xfrm>
            <a:prstGeom prst="wedgeEllipseCallout">
              <a:avLst>
                <a:gd name="adj1" fmla="val 59167"/>
                <a:gd name="adj2" fmla="val -57083"/>
              </a:avLst>
            </a:prstGeom>
            <a:solidFill>
              <a:srgbClr val="FF3300"/>
            </a:solidFill>
            <a:ln w="1270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 eaLnBrk="0" hangingPunct="0"/>
              <a:r>
                <a:rPr lang="en-US" altLang="zh-CN" sz="100" b="1">
                  <a:solidFill>
                    <a:schemeClr val="bg1"/>
                  </a:solidFill>
                </a:rPr>
                <a:t>T</a:t>
              </a:r>
              <a:endParaRPr lang="en-US" altLang="zh-CN" sz="100">
                <a:solidFill>
                  <a:schemeClr val="bg1"/>
                </a:solidFill>
              </a:endParaRPr>
            </a:p>
          </p:txBody>
        </p:sp>
        <p:grpSp>
          <p:nvGrpSpPr>
            <p:cNvPr id="61572" name="组合 61571"/>
            <p:cNvGrpSpPr/>
            <p:nvPr/>
          </p:nvGrpSpPr>
          <p:grpSpPr>
            <a:xfrm>
              <a:off x="3174" y="1188"/>
              <a:ext cx="576" cy="192"/>
              <a:chOff x="4032" y="1632"/>
              <a:chExt cx="576" cy="192"/>
            </a:xfrm>
          </p:grpSpPr>
          <p:sp>
            <p:nvSpPr>
              <p:cNvPr id="61573" name="流程图: 直接访问存储器 61572"/>
              <p:cNvSpPr/>
              <p:nvPr/>
            </p:nvSpPr>
            <p:spPr>
              <a:xfrm>
                <a:off x="4032" y="1632"/>
                <a:ext cx="576" cy="192"/>
              </a:xfrm>
              <a:prstGeom prst="flowChartMagneticDrum">
                <a:avLst/>
              </a:prstGeom>
              <a:solidFill>
                <a:srgbClr val="CCECFF"/>
              </a:solidFill>
              <a:ln w="12700" cap="sq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p>
                <a:endParaRPr lang="zh-CN" altLang="en-US" sz="100"/>
              </a:p>
            </p:txBody>
          </p:sp>
          <p:sp>
            <p:nvSpPr>
              <p:cNvPr id="61574" name="文本框 61573"/>
              <p:cNvSpPr txBox="1"/>
              <p:nvPr/>
            </p:nvSpPr>
            <p:spPr>
              <a:xfrm>
                <a:off x="4128" y="1632"/>
                <a:ext cx="240" cy="17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0" tIns="0" rIns="0" bIns="0">
                <a:spAutoFit/>
              </a:bodyPr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350"/>
                  <a:t>Ack</a:t>
                </a:r>
                <a:endParaRPr lang="en-US" altLang="zh-CN" sz="100"/>
              </a:p>
            </p:txBody>
          </p:sp>
        </p:grpSp>
      </p:grpSp>
      <p:sp>
        <p:nvSpPr>
          <p:cNvPr id="61575" name="椭圆形标注 61574"/>
          <p:cNvSpPr/>
          <p:nvPr/>
        </p:nvSpPr>
        <p:spPr>
          <a:xfrm>
            <a:off x="5943840" y="1429000"/>
            <a:ext cx="285800" cy="285800"/>
          </a:xfrm>
          <a:prstGeom prst="wedgeEllipseCallout">
            <a:avLst>
              <a:gd name="adj1" fmla="val -56250"/>
              <a:gd name="adj2" fmla="val 55833"/>
            </a:avLst>
          </a:prstGeom>
          <a:solidFill>
            <a:schemeClr val="bg1"/>
          </a:solidFill>
          <a:ln w="12700" cap="sq" cmpd="sng">
            <a:solidFill>
              <a:srgbClr val="FF33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p>
            <a:pPr algn="ctr" eaLnBrk="0" hangingPunct="0"/>
            <a:r>
              <a:rPr lang="en-US" altLang="zh-CN" sz="100">
                <a:solidFill>
                  <a:srgbClr val="FF3300"/>
                </a:solidFill>
              </a:rPr>
              <a:t>T</a:t>
            </a:r>
            <a:endParaRPr lang="en-US" altLang="zh-CN" sz="100">
              <a:solidFill>
                <a:srgbClr val="FF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23" grpId="0" bldLvl="0" animBg="1"/>
      <p:bldP spid="61524" grpId="0" bldLvl="0" animBg="1"/>
      <p:bldP spid="61575" grpId="0" bldLvl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400" y="235785"/>
            <a:ext cx="6859200" cy="85740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Digital Modulation and Multiplexing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8455" y="1525458"/>
            <a:ext cx="5723145" cy="339030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Baseband Transmission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Passband Transmission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Frequency Division Multiplexing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Time Division Multiplexing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sz="2100" smtClean="0">
                <a:latin typeface="Arial" panose="020B0604020202020204" pitchFamily="34" charset="0"/>
                <a:cs typeface="Arial" panose="020B0604020202020204" pitchFamily="34" charset="0"/>
              </a:rPr>
              <a:t>Code Division Multiplexing</a:t>
            </a:r>
            <a:endParaRPr lang="en-US" sz="21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endParaRPr lang="en-US" smtClean="0"/>
          </a:p>
        </p:txBody>
      </p:sp>
      <p:sp>
        <p:nvSpPr>
          <p:cNvPr id="3994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Fourier</a:t>
            </a:r>
            <a:r>
              <a:rPr smtClean="0"/>
              <a:t> </a:t>
            </a:r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7" name="Content Placeholder 4"/>
          <p:cNvSpPr>
            <a:spLocks noGrp="1"/>
          </p:cNvSpPr>
          <p:nvPr>
            <p:ph idx="1"/>
          </p:nvPr>
        </p:nvSpPr>
        <p:spPr>
          <a:xfrm>
            <a:off x="1536013" y="1070088"/>
            <a:ext cx="6058960" cy="3509386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We model the behavior of variation of voltage or current with mathematical functions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1800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Fourier series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is used to expand any periodic function with period </a:t>
            </a:r>
            <a:r>
              <a:rPr lang="en-US" sz="1800" b="1" i="1" dirty="0" smtClean="0"/>
              <a:t>T</a:t>
            </a:r>
            <a:endParaRPr lang="en-US" sz="1800" b="1" i="1" dirty="0" smtClean="0"/>
          </a:p>
          <a:p>
            <a:pPr eaLnBrk="1" hangingPunct="1"/>
            <a:endParaRPr lang="en-US" sz="1800" b="1" i="1" dirty="0"/>
          </a:p>
          <a:p>
            <a:pPr eaLnBrk="1" hangingPunct="1"/>
            <a:endParaRPr lang="en-US" sz="1800" b="1" i="1" dirty="0" smtClean="0"/>
          </a:p>
          <a:p>
            <a:pPr eaLnBrk="1" hangingPunct="1"/>
            <a:endParaRPr lang="en-US" sz="1800" b="1" i="1" dirty="0"/>
          </a:p>
          <a:p>
            <a:pPr eaLnBrk="1" hangingPunct="1"/>
            <a:r>
              <a:rPr lang="en-US" sz="1800" b="1" i="1" dirty="0" smtClean="0"/>
              <a:t>f=1/T – </a:t>
            </a:r>
            <a:r>
              <a:rPr lang="en-US" sz="1800" b="1" i="1" dirty="0" smtClean="0">
                <a:solidFill>
                  <a:srgbClr val="0033CC"/>
                </a:solidFill>
              </a:rPr>
              <a:t>fundamental frequency</a:t>
            </a:r>
            <a:r>
              <a:rPr lang="en-US" sz="1800" b="1" i="1" dirty="0" smtClean="0"/>
              <a:t>.</a:t>
            </a:r>
            <a:endParaRPr lang="en-US" sz="1800" b="1" i="1" dirty="0" smtClean="0"/>
          </a:p>
          <a:p>
            <a:pPr eaLnBrk="1" hangingPunct="1"/>
            <a:r>
              <a:rPr lang="en-US" sz="1800" b="1" i="1" dirty="0"/>
              <a:t>a</a:t>
            </a:r>
            <a:r>
              <a:rPr lang="en-US" sz="1800" b="1" i="1" baseline="-25000" dirty="0" smtClean="0"/>
              <a:t>n</a:t>
            </a:r>
            <a:r>
              <a:rPr lang="en-US" sz="1800" b="1" i="1" dirty="0" smtClean="0"/>
              <a:t>, </a:t>
            </a:r>
            <a:r>
              <a:rPr lang="en-US" sz="1800" b="1" i="1" dirty="0" err="1" smtClean="0"/>
              <a:t>b</a:t>
            </a:r>
            <a:r>
              <a:rPr lang="en-US" sz="1800" b="1" i="1" baseline="-25000" dirty="0" err="1" smtClean="0"/>
              <a:t>n</a:t>
            </a:r>
            <a:r>
              <a:rPr lang="en-US" sz="1800" b="1" i="1" dirty="0" smtClean="0"/>
              <a:t> – are the sine and cosine amplitudes of the </a:t>
            </a:r>
            <a:r>
              <a:rPr lang="en-US" sz="1800" b="1" i="1" dirty="0" err="1" smtClean="0"/>
              <a:t>n’th</a:t>
            </a:r>
            <a:r>
              <a:rPr lang="en-US" sz="1800" b="1" i="1" dirty="0" smtClean="0"/>
              <a:t> </a:t>
            </a:r>
            <a:r>
              <a:rPr lang="en-US" sz="1800" b="1" i="1" dirty="0" smtClean="0">
                <a:solidFill>
                  <a:srgbClr val="0033CC"/>
                </a:solidFill>
              </a:rPr>
              <a:t>harmonic</a:t>
            </a:r>
            <a:r>
              <a:rPr lang="en-US" sz="1800" b="1" i="1" dirty="0" smtClean="0"/>
              <a:t>.</a:t>
            </a:r>
            <a:endParaRPr lang="en-US" sz="1800" b="1" i="1" dirty="0" smtClean="0"/>
          </a:p>
          <a:p>
            <a:pPr eaLnBrk="1" hangingPunct="1"/>
            <a:r>
              <a:rPr lang="en-US" sz="1800" b="1" i="1" dirty="0" smtClean="0"/>
              <a:t>c – is a constant.</a:t>
            </a:r>
            <a:endParaRPr lang="en-US" sz="1800" b="1" i="1" dirty="0" smtClean="0"/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858" y="2363487"/>
            <a:ext cx="5187270" cy="86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/>
              <a:t>Transmission Encoding </a:t>
            </a:r>
            <a:endParaRPr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99800" y="1371840"/>
            <a:ext cx="5678846" cy="3671577"/>
          </a:xfrm>
        </p:spPr>
        <p:txBody>
          <a:bodyPr/>
          <a:p>
            <a:r>
              <a:rPr lang="en-US" altLang="zh-CN"/>
              <a:t>Encoding is for expediating the channel transmission effectiveness and efficiency</a:t>
            </a:r>
            <a:endParaRPr lang="en-US" altLang="zh-CN"/>
          </a:p>
          <a:p>
            <a:r>
              <a:rPr lang="en-US" altLang="zh-CN"/>
              <a:t>Variant channel encoding formats employed and adopted, such as NRZ, NRZI, Manchester, and 4B/5B etc.</a:t>
            </a:r>
            <a:endParaRPr lang="en-US" altLang="zh-CN"/>
          </a:p>
          <a:p>
            <a:r>
              <a:rPr lang="en-US" altLang="zh-CN"/>
              <a:t>The purpose is to assist recovering clock signals from the bit streams and synchronization between the sender and receiver</a:t>
            </a:r>
            <a:endParaRPr lang="en-US" altLang="zh-CN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/>
              <a:t>Transmission Encoding </a:t>
            </a:r>
            <a:endParaRPr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99800" y="1371840"/>
            <a:ext cx="5678846" cy="3671577"/>
          </a:xfrm>
        </p:spPr>
        <p:txBody>
          <a:bodyPr/>
          <a:p>
            <a:r>
              <a:rPr lang="en-US" altLang="zh-CN"/>
              <a:t>The purpose is to assist recovering clock signals from the bit streams and synchronization between the sender and receiver</a:t>
            </a:r>
            <a:endParaRPr lang="en-US" altLang="zh-CN"/>
          </a:p>
          <a:p>
            <a:r>
              <a:rPr lang="en-US" altLang="zh-CN"/>
              <a:t>Secondly, narrow and limit signal bandwidths for</a:t>
            </a:r>
            <a:r>
              <a:rPr lang="en-US" altLang="zh-CN">
                <a:sym typeface="+mn-ea"/>
              </a:rPr>
              <a:t> transmission, this helps signal recovery at the receiver side and helps channel multiplexing and transmission line usage efficiency.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200" y="228640"/>
            <a:ext cx="6173280" cy="685920"/>
          </a:xfrm>
        </p:spPr>
        <p:txBody>
          <a:bodyPr/>
          <a:lstStyle/>
          <a:p>
            <a:pPr eaLnBrk="1" hangingPunct="1"/>
            <a:r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t>Baseband Transmission</a:t>
            </a:r>
            <a:endParaRPr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7941" y="4115520"/>
            <a:ext cx="6643659" cy="800240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it-IT" sz="1800" smtClean="0">
                <a:latin typeface="Arial" panose="020B0604020202020204" pitchFamily="34" charset="0"/>
                <a:cs typeface="Arial" panose="020B0604020202020204" pitchFamily="34" charset="0"/>
              </a:rPr>
              <a:t>Line codes: </a:t>
            </a:r>
            <a:r>
              <a:rPr lang="it-IT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lang="it-IT" sz="1800" smtClean="0">
                <a:latin typeface="Arial" panose="020B0604020202020204" pitchFamily="34" charset="0"/>
                <a:cs typeface="Arial" panose="020B0604020202020204" pitchFamily="34" charset="0"/>
              </a:rPr>
              <a:t>Bits, </a:t>
            </a:r>
            <a:r>
              <a:rPr lang="it-IT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</a:t>
            </a:r>
            <a:r>
              <a:rPr lang="it-IT" sz="1800" smtClean="0">
                <a:latin typeface="Arial" panose="020B0604020202020204" pitchFamily="34" charset="0"/>
                <a:cs typeface="Arial" panose="020B0604020202020204" pitchFamily="34" charset="0"/>
              </a:rPr>
              <a:t>NRZ, </a:t>
            </a:r>
            <a:r>
              <a:rPr lang="it-IT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 </a:t>
            </a:r>
            <a:r>
              <a:rPr lang="it-IT" sz="1800" smtClean="0">
                <a:latin typeface="Arial" panose="020B0604020202020204" pitchFamily="34" charset="0"/>
                <a:cs typeface="Arial" panose="020B0604020202020204" pitchFamily="34" charset="0"/>
              </a:rPr>
              <a:t>NRZI, </a:t>
            </a:r>
            <a:br>
              <a:rPr lang="it-IT" sz="18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 </a:t>
            </a:r>
            <a:r>
              <a:rPr lang="it-IT" sz="1800" smtClean="0">
                <a:latin typeface="Arial" panose="020B0604020202020204" pitchFamily="34" charset="0"/>
                <a:cs typeface="Arial" panose="020B0604020202020204" pitchFamily="34" charset="0"/>
              </a:rPr>
              <a:t>Manchester, </a:t>
            </a:r>
            <a:r>
              <a:rPr lang="it-IT" sz="180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(e) </a:t>
            </a:r>
            <a:r>
              <a:rPr lang="it-IT" sz="1800" smtClean="0">
                <a:latin typeface="Arial" panose="020B0604020202020204" pitchFamily="34" charset="0"/>
                <a:cs typeface="Arial" panose="020B0604020202020204" pitchFamily="34" charset="0"/>
              </a:rPr>
              <a:t>Bipolar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or AMI.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6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75" y="1207505"/>
            <a:ext cx="4644250" cy="272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Bandwidth is often a limited resource.</a:t>
            </a:r>
            <a:endParaRPr lang="en-US" sz="2000" dirty="0" smtClean="0"/>
          </a:p>
          <a:p>
            <a:pPr lvl="1"/>
            <a:r>
              <a:rPr lang="en-US" sz="2000" dirty="0" smtClean="0"/>
              <a:t>Higher-frequency signals are increasingly attenuated</a:t>
            </a:r>
            <a:endParaRPr lang="en-US" sz="2000" dirty="0" smtClean="0"/>
          </a:p>
          <a:p>
            <a:pPr lvl="1"/>
            <a:r>
              <a:rPr lang="en-US" sz="2000" dirty="0" smtClean="0"/>
              <a:t>Higher-frequency signals require faster electronics.</a:t>
            </a:r>
            <a:endParaRPr lang="en-US" sz="2000" dirty="0" smtClean="0"/>
          </a:p>
          <a:p>
            <a:r>
              <a:rPr lang="en-US" sz="2000" dirty="0" smtClean="0"/>
              <a:t>Using limited bandwidth more efficiently:</a:t>
            </a:r>
            <a:endParaRPr lang="en-US" sz="2000" dirty="0" smtClean="0"/>
          </a:p>
          <a:p>
            <a:pPr lvl="1"/>
            <a:r>
              <a:rPr lang="en-US" sz="2000" dirty="0" smtClean="0"/>
              <a:t>Using more than 2 signal levels.</a:t>
            </a:r>
            <a:endParaRPr lang="en-US" sz="2000" dirty="0" smtClean="0"/>
          </a:p>
          <a:p>
            <a:pPr lvl="1"/>
            <a:r>
              <a:rPr lang="en-US" sz="2000" dirty="0" smtClean="0"/>
              <a:t>With four (4) signal levels we could transmit 2 bits with a single </a:t>
            </a:r>
            <a:r>
              <a:rPr lang="en-US" sz="2000" b="1" dirty="0" smtClean="0">
                <a:solidFill>
                  <a:srgbClr val="0033CC"/>
                </a:solidFill>
              </a:rPr>
              <a:t>symbol</a:t>
            </a:r>
            <a:r>
              <a:rPr lang="en-US" sz="2000" dirty="0" smtClean="0"/>
              <a:t>. </a:t>
            </a:r>
            <a:endParaRPr lang="en-US" sz="2000" dirty="0" smtClean="0"/>
          </a:p>
          <a:p>
            <a:pPr lvl="2"/>
            <a:r>
              <a:rPr lang="en-US" sz="2000" dirty="0" smtClean="0"/>
              <a:t>Symbol rate vs. Bit rate.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Arial" panose="020B0604020202020204" pitchFamily="34" charset="0"/>
              </a:rPr>
              <a:t>Clock Recovery</a:t>
            </a:r>
            <a:endParaRPr lang="en-US" sz="2800" b="1" dirty="0" smtClean="0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890" y="1028700"/>
            <a:ext cx="7543800" cy="4024630"/>
          </a:xfrm>
        </p:spPr>
        <p:txBody>
          <a:bodyPr/>
          <a:lstStyle/>
          <a:p>
            <a:r>
              <a:rPr lang="en-US" sz="2400" dirty="0" smtClean="0"/>
              <a:t>Solving the problem of large number of repeated bits (e.g., 15 zeros) requires accurate clocking with is expensive solution for commodity equipment.</a:t>
            </a:r>
            <a:endParaRPr lang="en-US" sz="2400" dirty="0" smtClean="0"/>
          </a:p>
          <a:p>
            <a:r>
              <a:rPr lang="en-US" sz="2400" dirty="0" smtClean="0"/>
              <a:t>Strategies:</a:t>
            </a:r>
            <a:endParaRPr lang="en-US" sz="2400" dirty="0" smtClean="0"/>
          </a:p>
          <a:p>
            <a:pPr lvl="1"/>
            <a:r>
              <a:rPr lang="en-US" sz="2400" dirty="0" smtClean="0"/>
              <a:t>Sending separate clock signal to the receiver.</a:t>
            </a:r>
            <a:endParaRPr lang="en-US" sz="2400" dirty="0" smtClean="0"/>
          </a:p>
          <a:p>
            <a:pPr lvl="2"/>
            <a:r>
              <a:rPr lang="en-US" sz="2400" dirty="0" smtClean="0"/>
              <a:t>Good solution for a computer buses or short cables in which there several parallel lines.</a:t>
            </a:r>
            <a:endParaRPr lang="en-US" sz="2400" dirty="0" smtClean="0"/>
          </a:p>
          <a:p>
            <a:pPr lvl="2"/>
            <a:r>
              <a:rPr lang="en-US" sz="2400" dirty="0" smtClean="0"/>
              <a:t>Wasteful solution for most networks links.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Arial" panose="020B0604020202020204" pitchFamily="34" charset="0"/>
              </a:rPr>
              <a:t>Clock Recovery</a:t>
            </a:r>
            <a:endParaRPr lang="en-US" sz="2800" b="1" dirty="0" smtClean="0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890" y="1028700"/>
            <a:ext cx="7543800" cy="4024630"/>
          </a:xfrm>
        </p:spPr>
        <p:txBody>
          <a:bodyPr/>
          <a:lstStyle/>
          <a:p>
            <a:r>
              <a:rPr lang="en-US" sz="2400" dirty="0" smtClean="0"/>
              <a:t>Incorporating clock into the signal itself:</a:t>
            </a:r>
            <a:endParaRPr lang="en-US" sz="2400" dirty="0" smtClean="0"/>
          </a:p>
          <a:p>
            <a:pPr lvl="1"/>
            <a:r>
              <a:rPr lang="en-US" sz="2400" dirty="0" smtClean="0"/>
              <a:t>Manchester encoding is used in classic Ethernet.</a:t>
            </a:r>
            <a:endParaRPr lang="en-US" sz="2400" dirty="0" smtClean="0"/>
          </a:p>
          <a:p>
            <a:pPr lvl="1"/>
            <a:r>
              <a:rPr lang="en-US" sz="2400" dirty="0" smtClean="0"/>
              <a:t>XOR-</a:t>
            </a:r>
            <a:r>
              <a:rPr lang="en-US" sz="2400" dirty="0" err="1" smtClean="0"/>
              <a:t>ing</a:t>
            </a:r>
            <a:r>
              <a:rPr lang="en-US" sz="2400" dirty="0" smtClean="0"/>
              <a:t> the clock signal with zero it low to high transition (just like the clock).</a:t>
            </a:r>
            <a:endParaRPr lang="en-US" sz="2400" dirty="0" smtClean="0"/>
          </a:p>
          <a:p>
            <a:pPr lvl="1"/>
            <a:r>
              <a:rPr lang="en-US" sz="2400" dirty="0" smtClean="0"/>
              <a:t>XOR-</a:t>
            </a:r>
            <a:r>
              <a:rPr lang="en-US" sz="2400" dirty="0" err="1" smtClean="0"/>
              <a:t>ing</a:t>
            </a:r>
            <a:r>
              <a:rPr lang="en-US" sz="2400" dirty="0" smtClean="0"/>
              <a:t> with 1 it makes it is inverted and makes a high-to-low transition.</a:t>
            </a:r>
            <a:endParaRPr lang="en-US" sz="2400" dirty="0" smtClean="0"/>
          </a:p>
          <a:p>
            <a:pPr lvl="1"/>
            <a:r>
              <a:rPr lang="en-US" sz="2400" dirty="0" smtClean="0"/>
              <a:t>Downside – 2 times the bandwidth of the original signal.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rgbClr val="002060"/>
                </a:solidFill>
                <a:latin typeface="Microsoft YaHei" panose="020B0503020204020204" charset="-122"/>
                <a:ea typeface="Microsoft YaHei" panose="020B0503020204020204" charset="-122"/>
              </a:rPr>
              <a:t>Clock Recovery</a:t>
            </a:r>
            <a:endParaRPr lang="en-US" sz="2800" b="1" dirty="0" smtClean="0">
              <a:solidFill>
                <a:srgbClr val="002060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 different strategy is based on the idea that we should code the data to ensure that there are enough transitions in the signal.</a:t>
            </a:r>
            <a:endParaRPr lang="en-US" sz="2000" dirty="0" smtClean="0"/>
          </a:p>
          <a:p>
            <a:pPr lvl="1"/>
            <a:r>
              <a:rPr lang="en-US" sz="2000" dirty="0" smtClean="0"/>
              <a:t>NRZ coding will have problems only for long runs of 0’s and 1’s (not for short ones).</a:t>
            </a:r>
            <a:endParaRPr lang="en-US" sz="2000" dirty="0" smtClean="0"/>
          </a:p>
          <a:p>
            <a:pPr lvl="1"/>
            <a:r>
              <a:rPr lang="en-US" sz="2000" dirty="0" smtClean="0"/>
              <a:t>First step would be to code a 1 as a transition and 0 as a no transition (NRZI – Non-Return-to-Zero Inverted)</a:t>
            </a:r>
            <a:endParaRPr lang="en-US" sz="2000" dirty="0" smtClean="0"/>
          </a:p>
          <a:p>
            <a:pPr lvl="1"/>
            <a:r>
              <a:rPr lang="en-US" sz="2000" dirty="0" smtClean="0"/>
              <a:t>USB (Universal Serial Bus) standard uses NRZI.</a:t>
            </a:r>
            <a:endParaRPr lang="en-US" sz="2000" dirty="0" smtClean="0"/>
          </a:p>
          <a:p>
            <a:pPr lvl="1"/>
            <a:r>
              <a:rPr lang="en-US" sz="2000" dirty="0" smtClean="0"/>
              <a:t>Long run of zeros have the same problem as the original.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Clock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4B/5B – every 4 bits is mapped into a 5-bit pattern with a fixed translation table.</a:t>
            </a:r>
            <a:endParaRPr lang="en-US" sz="2400" dirty="0" smtClean="0"/>
          </a:p>
          <a:p>
            <a:pPr lvl="1"/>
            <a:r>
              <a:rPr lang="en-US" sz="2400" dirty="0" smtClean="0"/>
              <a:t>This table is crafted with no more than three consecutive 0s.</a:t>
            </a:r>
            <a:endParaRPr lang="en-US" sz="2400" dirty="0" smtClean="0"/>
          </a:p>
          <a:p>
            <a:pPr lvl="1"/>
            <a:r>
              <a:rPr lang="en-US" sz="2400" dirty="0" smtClean="0"/>
              <a:t>Adds 25% overhead (better than 100% as in Manchester Encoding).</a:t>
            </a:r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200" y="0"/>
            <a:ext cx="6173280" cy="800240"/>
          </a:xfrm>
        </p:spPr>
        <p:txBody>
          <a:bodyPr/>
          <a:lstStyle/>
          <a:p>
            <a:pPr eaLnBrk="1" hangingPunct="1"/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Clock Recovery</a:t>
            </a:r>
            <a:endParaRPr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2400" y="4229840"/>
            <a:ext cx="6643659" cy="62876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4B/5B mapping</a:t>
            </a:r>
            <a:r>
              <a:rPr lang="en-US" smtClean="0"/>
              <a:t>.</a:t>
            </a:r>
            <a:endParaRPr lang="en-US" smtClean="0"/>
          </a:p>
        </p:txBody>
      </p:sp>
      <p:sp>
        <p:nvSpPr>
          <p:cNvPr id="4198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371040" y="4972920"/>
            <a:ext cx="6459080" cy="171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50" i="1" smtClean="0"/>
              <a:t>Computer Networks</a:t>
            </a:r>
            <a:r>
              <a:rPr lang="en-US" sz="750" smtClean="0"/>
              <a:t>, Fifth Edition by Andrew Tanenbaum and David Wetherall, © Pearson Education-Prentice Hall, 2011</a:t>
            </a:r>
            <a:endParaRPr lang="en-US" sz="750" smtClean="0"/>
          </a:p>
        </p:txBody>
      </p:sp>
      <p:pic>
        <p:nvPicPr>
          <p:cNvPr id="41989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780" y="944331"/>
            <a:ext cx="6301890" cy="3280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5600" y="1293721"/>
            <a:ext cx="4458480" cy="1343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00" y="2785597"/>
            <a:ext cx="4444190" cy="172194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328011292"/>
</p:tagLst>
</file>

<file path=ppt/tags/tag2.xml><?xml version="1.0" encoding="utf-8"?>
<p:tagLst xmlns:p="http://schemas.openxmlformats.org/presentationml/2006/main">
  <p:tag name="REFSHAPE" val="328011428"/>
</p:tagLst>
</file>

<file path=ppt/tags/tag3.xml><?xml version="1.0" encoding="utf-8"?>
<p:tagLst xmlns:p="http://schemas.openxmlformats.org/presentationml/2006/main">
  <p:tag name="REFSHAPE" val="328027204"/>
</p:tagLst>
</file>

<file path=ppt/tags/tag4.xml><?xml version="1.0" encoding="utf-8"?>
<p:tagLst xmlns:p="http://schemas.openxmlformats.org/presentationml/2006/main">
  <p:tag name="REFSHAPE" val="328027476"/>
</p:tagLst>
</file>

<file path=ppt/tags/tag5.xml><?xml version="1.0" encoding="utf-8"?>
<p:tagLst xmlns:p="http://schemas.openxmlformats.org/presentationml/2006/main">
  <p:tag name="REFSHAPE" val="328030468"/>
</p:tagLst>
</file>

<file path=ppt/tags/tag6.xml><?xml version="1.0" encoding="utf-8"?>
<p:tagLst xmlns:p="http://schemas.openxmlformats.org/presentationml/2006/main">
  <p:tag name="REFSHAPE" val="1195677604"/>
  <p:tag name="KSO_WM_UNIT_PLACING_PICTURE_USER_VIEWPORT" val="{&quot;height&quot;:3600,&quot;width&quot;:4800}"/>
</p:tagLst>
</file>

<file path=ppt/theme/theme1.xml><?xml version="1.0" encoding="utf-8"?>
<a:theme xmlns:a="http://schemas.openxmlformats.org/drawingml/2006/main" name="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TanenbaumTemplate2</Template>
  <TotalTime>0</TotalTime>
  <Words>56360</Words>
  <Application>WPS 演示</Application>
  <PresentationFormat>On-screen Show (4:3)</PresentationFormat>
  <Paragraphs>2216</Paragraphs>
  <Slides>209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30</vt:i4>
      </vt:variant>
      <vt:variant>
        <vt:lpstr>幻灯片标题</vt:lpstr>
      </vt:variant>
      <vt:variant>
        <vt:i4>209</vt:i4>
      </vt:variant>
    </vt:vector>
  </HeadingPairs>
  <TitlesOfParts>
    <vt:vector size="258" baseType="lpstr">
      <vt:lpstr>Arial</vt:lpstr>
      <vt:lpstr>SimSun</vt:lpstr>
      <vt:lpstr>Wingdings</vt:lpstr>
      <vt:lpstr>Times New Roman</vt:lpstr>
      <vt:lpstr>Microsoft YaHei</vt:lpstr>
      <vt:lpstr>Calibri</vt:lpstr>
      <vt:lpstr>Arial</vt:lpstr>
      <vt:lpstr>Times New Roman</vt:lpstr>
      <vt:lpstr>Arial Unicode MS</vt:lpstr>
      <vt:lpstr>IPAexGothic</vt:lpstr>
      <vt:lpstr>Segoe Print</vt:lpstr>
      <vt:lpstr>Symbol</vt:lpstr>
      <vt:lpstr>Courier New</vt:lpstr>
      <vt:lpstr>Arial Unicode MS</vt:lpstr>
      <vt:lpstr>SimHei</vt:lpstr>
      <vt:lpstr>Tannenbaum</vt:lpstr>
      <vt:lpstr>1_Tannenbaum</vt:lpstr>
      <vt:lpstr>Custom Design</vt:lpstr>
      <vt:lpstr>Office 主题​​</vt:lpstr>
      <vt:lpstr>PBrush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Photoshop.Image.10</vt:lpstr>
      <vt:lpstr>Equation.3</vt:lpstr>
      <vt:lpstr>Equation.3</vt:lpstr>
      <vt:lpstr>Photoshop.Image.10</vt:lpstr>
      <vt:lpstr>Photoshop.Image.10</vt:lpstr>
      <vt:lpstr>MS_ClipArt_Gallery.2</vt:lpstr>
      <vt:lpstr>MS_ClipArt_Gallery.2</vt:lpstr>
      <vt:lpstr>MS_ClipArt_Gallery.2</vt:lpstr>
      <vt:lpstr>MS_ClipArt_Gallery.2</vt:lpstr>
      <vt:lpstr>MS_ClipArt_Gallery.2</vt:lpstr>
      <vt:lpstr>MS_ClipArt_Gallery.2</vt:lpstr>
      <vt:lpstr>Photoshop.Image.10</vt:lpstr>
      <vt:lpstr>Visio.Drawing.5</vt:lpstr>
      <vt:lpstr>Photoshop.Image.10</vt:lpstr>
      <vt:lpstr>Photoshop.Image.10</vt:lpstr>
      <vt:lpstr>Photoshop.Image.10</vt:lpstr>
      <vt:lpstr>Equation.3</vt:lpstr>
      <vt:lpstr>Equation.3</vt:lpstr>
      <vt:lpstr>Equation.3</vt:lpstr>
      <vt:lpstr>PowerPoint 演示文稿</vt:lpstr>
      <vt:lpstr>The Physical Layer</vt:lpstr>
      <vt:lpstr>Outline of Physical Layer -from end node, router, transmission, network perspectives</vt:lpstr>
      <vt:lpstr>Outline of Physical Layer -from end node, router, transmission, network perspectives</vt:lpstr>
      <vt:lpstr>Connecting Nodes and Links</vt:lpstr>
      <vt:lpstr>Connecting Nodes and Links</vt:lpstr>
      <vt:lpstr>Design Issues</vt:lpstr>
      <vt:lpstr>Theoretical Basis for Data Communication</vt:lpstr>
      <vt:lpstr>Fourier Analysis</vt:lpstr>
      <vt:lpstr>Fourier Analysis</vt:lpstr>
      <vt:lpstr>Bandwidth-Limited Signals</vt:lpstr>
      <vt:lpstr>Bandwidth-Limited Signals</vt:lpstr>
      <vt:lpstr>Bandwidth-Limited Signals</vt:lpstr>
      <vt:lpstr>Bandwidth-Limited Signals (1)</vt:lpstr>
      <vt:lpstr>Bandwidth-Limited Signals (2)</vt:lpstr>
      <vt:lpstr>Bandwidth-Limited Signals (3)</vt:lpstr>
      <vt:lpstr>Bandwidth-Limited Signals (4)</vt:lpstr>
      <vt:lpstr>Bandwidth-Limited Signals (5)</vt:lpstr>
      <vt:lpstr>Bandwidth-Limited Signals (6)</vt:lpstr>
      <vt:lpstr>No Infinite Channel Bandwidth No Ideal Signal</vt:lpstr>
      <vt:lpstr>Forms of Digital Modulation</vt:lpstr>
      <vt:lpstr>Why Different Modulation Schemes?</vt:lpstr>
      <vt:lpstr>Sampling</vt:lpstr>
      <vt:lpstr>Intersymbol Interference</vt:lpstr>
      <vt:lpstr>Bit Rate</vt:lpstr>
      <vt:lpstr>The Maximum Data Rate of a Channel</vt:lpstr>
      <vt:lpstr>The Maximum Data Rate of a Channel</vt:lpstr>
      <vt:lpstr>PowerPoint 演示文稿</vt:lpstr>
      <vt:lpstr>PowerPoint 演示文稿</vt:lpstr>
      <vt:lpstr>Twisted Pairs</vt:lpstr>
      <vt:lpstr>Coaxial Cable</vt:lpstr>
      <vt:lpstr>Copper</vt:lpstr>
      <vt:lpstr>Power Lines</vt:lpstr>
      <vt:lpstr>Power Lines</vt:lpstr>
      <vt:lpstr>Fiber Optics</vt:lpstr>
      <vt:lpstr>Fiber Optics</vt:lpstr>
      <vt:lpstr>Fiber Optics (1)</vt:lpstr>
      <vt:lpstr>PowerPoint 演示文稿</vt:lpstr>
      <vt:lpstr>Fiber Optics (2)</vt:lpstr>
      <vt:lpstr>Fiber Optics</vt:lpstr>
      <vt:lpstr>PowerPoint 演示文稿</vt:lpstr>
      <vt:lpstr>Fiber Optics</vt:lpstr>
      <vt:lpstr>Transmission of Light Through Fiber</vt:lpstr>
      <vt:lpstr>Fiber Optics</vt:lpstr>
      <vt:lpstr>Charles K. Kao — Father of Fiber Optics Nobel Laureate 2009, Former CUHK President</vt:lpstr>
      <vt:lpstr>PowerPoint 演示文稿</vt:lpstr>
      <vt:lpstr>Transmission of Light Through Fiber</vt:lpstr>
      <vt:lpstr>Transmission of Light Through Fiber</vt:lpstr>
      <vt:lpstr>Fiber Cables</vt:lpstr>
      <vt:lpstr>Fiber Cables (1)</vt:lpstr>
      <vt:lpstr>Fiber Cables</vt:lpstr>
      <vt:lpstr>Fiber Cables</vt:lpstr>
      <vt:lpstr>Fiber Cables (2)</vt:lpstr>
      <vt:lpstr>Fiber Cables</vt:lpstr>
      <vt:lpstr>Fiber Optics vs. Copper Wire</vt:lpstr>
      <vt:lpstr>Fiber Optics vs. Copper Wire</vt:lpstr>
      <vt:lpstr>Wireless Transmission</vt:lpstr>
      <vt:lpstr>Electromagnetic Spectrum</vt:lpstr>
      <vt:lpstr>Physics of Electromagnetic Wave</vt:lpstr>
      <vt:lpstr>Electromagnetic Wave</vt:lpstr>
      <vt:lpstr>Electromagnetic Wave</vt:lpstr>
      <vt:lpstr>Traveling Wave</vt:lpstr>
      <vt:lpstr>The Electromagnetic Spectrum (1)</vt:lpstr>
      <vt:lpstr>Wireless Transmission</vt:lpstr>
      <vt:lpstr>Wireless Transmission</vt:lpstr>
      <vt:lpstr>Wireless Transmission</vt:lpstr>
      <vt:lpstr>The Electromagnetic Spectrum (2)</vt:lpstr>
      <vt:lpstr>Wireless Transmission</vt:lpstr>
      <vt:lpstr>Wireless Transmission</vt:lpstr>
      <vt:lpstr>Radio Transmission</vt:lpstr>
      <vt:lpstr>Radio Transmission (1)</vt:lpstr>
      <vt:lpstr>Radio Transmission (2)</vt:lpstr>
      <vt:lpstr>Microwave Transmission</vt:lpstr>
      <vt:lpstr>Microwave Transmission</vt:lpstr>
      <vt:lpstr>Electromagnetic Spectrum</vt:lpstr>
      <vt:lpstr>Communication Satellites</vt:lpstr>
      <vt:lpstr>Communication Satellites</vt:lpstr>
      <vt:lpstr>Geostationary Satellites (1)</vt:lpstr>
      <vt:lpstr>Geostationary Satellites (2)</vt:lpstr>
      <vt:lpstr>Low-Earth Orbit Satellites (1)</vt:lpstr>
      <vt:lpstr>Low-Earth Orbit Satellites (2)</vt:lpstr>
      <vt:lpstr>Low-Earth Orbit Satellites (3)</vt:lpstr>
      <vt:lpstr>Network Topology</vt:lpstr>
      <vt:lpstr>Network Topology</vt:lpstr>
      <vt:lpstr>Network Topology</vt:lpstr>
      <vt:lpstr>PowerPoint 演示文稿</vt:lpstr>
      <vt:lpstr>PowerPoint 演示文稿</vt:lpstr>
      <vt:lpstr>PowerPoint 演示文稿</vt:lpstr>
      <vt:lpstr>Digital Modulation and Multiplexing</vt:lpstr>
      <vt:lpstr>Transmission Encoding </vt:lpstr>
      <vt:lpstr>Transmission Encoding </vt:lpstr>
      <vt:lpstr>Baseband Transmission</vt:lpstr>
      <vt:lpstr>Bandwidth Efficiency</vt:lpstr>
      <vt:lpstr>Clock Recovery</vt:lpstr>
      <vt:lpstr>Clock Recovery</vt:lpstr>
      <vt:lpstr>Clock Recovery</vt:lpstr>
      <vt:lpstr>Clock Recovery</vt:lpstr>
      <vt:lpstr>Clock Recovery</vt:lpstr>
      <vt:lpstr>PowerPoint 演示文稿</vt:lpstr>
      <vt:lpstr>Clock Recovery</vt:lpstr>
      <vt:lpstr>Baseband to Passband Signals</vt:lpstr>
      <vt:lpstr>Passband Transmission (1)</vt:lpstr>
      <vt:lpstr>Passband Transmission</vt:lpstr>
      <vt:lpstr>Passband Transmission (2)</vt:lpstr>
      <vt:lpstr>Code Assignment</vt:lpstr>
      <vt:lpstr>Passband Transmission</vt:lpstr>
      <vt:lpstr>Frequency Division Multiplexing</vt:lpstr>
      <vt:lpstr>Frequency Division Multiplexing (1)</vt:lpstr>
      <vt:lpstr>Frequency Division Multiplexing</vt:lpstr>
      <vt:lpstr>Frequency Division Multiplexing (3)</vt:lpstr>
      <vt:lpstr>Time Division Multiplexing</vt:lpstr>
      <vt:lpstr>Time Division Multiplexing</vt:lpstr>
      <vt:lpstr>Code Division Multiplexing</vt:lpstr>
      <vt:lpstr>Code Division Multiplexing</vt:lpstr>
      <vt:lpstr>Code Division Multiplexing</vt:lpstr>
      <vt:lpstr>Code Division Multiplexing (1)</vt:lpstr>
      <vt:lpstr>CDMA</vt:lpstr>
      <vt:lpstr>Code Division Multiplexing (2)</vt:lpstr>
      <vt:lpstr>Public Switched Telephone System</vt:lpstr>
      <vt:lpstr>The Public Switched Telephone Network</vt:lpstr>
      <vt:lpstr>Structure of the Telephone System (1)</vt:lpstr>
      <vt:lpstr>Structure of the Telephone System (2)</vt:lpstr>
      <vt:lpstr>Structure of the Telephone System (3)</vt:lpstr>
      <vt:lpstr>The Hierarchy of Telephone System</vt:lpstr>
      <vt:lpstr>Telephone Modems</vt:lpstr>
      <vt:lpstr>Digital Subscriber Lines (1)</vt:lpstr>
      <vt:lpstr>Digital Subscriber Lines (2)</vt:lpstr>
      <vt:lpstr>Digital Subscriber Lines (3)</vt:lpstr>
      <vt:lpstr>Fiber To The Home</vt:lpstr>
      <vt:lpstr>Digitizing Voice Signals</vt:lpstr>
      <vt:lpstr>Digital Telephone Communication System</vt:lpstr>
      <vt:lpstr>Uniform Quantization</vt:lpstr>
      <vt:lpstr>Fundamentals</vt:lpstr>
      <vt:lpstr>Example of Uniform 2-bit Quantizer</vt:lpstr>
      <vt:lpstr>Uniform Quantization</vt:lpstr>
      <vt:lpstr>Uniform Quantization</vt:lpstr>
      <vt:lpstr>Uniform Quantizer</vt:lpstr>
      <vt:lpstr>Uniform Quantizer</vt:lpstr>
      <vt:lpstr>Uniform Quantizer</vt:lpstr>
      <vt:lpstr>Uniform Quantizer</vt:lpstr>
      <vt:lpstr>Quantization Noise</vt:lpstr>
      <vt:lpstr>Granular Distortion</vt:lpstr>
      <vt:lpstr>Quantization Noise</vt:lpstr>
      <vt:lpstr>Overload Distortion</vt:lpstr>
      <vt:lpstr>Quantization2(10, 500, 2);</vt:lpstr>
      <vt:lpstr>Quantization2(10, 500, 3);</vt:lpstr>
      <vt:lpstr>Quantization2(10, 500, 5);</vt:lpstr>
      <vt:lpstr>Quantization Noise</vt:lpstr>
      <vt:lpstr>Quantization Error</vt:lpstr>
      <vt:lpstr>Quantization Error</vt:lpstr>
      <vt:lpstr>Quantization Error</vt:lpstr>
      <vt:lpstr>Quantization Error</vt:lpstr>
      <vt:lpstr>Quantization3(sig, 48000, 100, 2, 32);</vt:lpstr>
      <vt:lpstr>Quantization3(sig, 48000, 100, 2, 32);</vt:lpstr>
      <vt:lpstr>Quantization Error</vt:lpstr>
      <vt:lpstr>Quantization Error</vt:lpstr>
      <vt:lpstr>Quantization Error</vt:lpstr>
      <vt:lpstr>Non-uniform Quantization</vt:lpstr>
      <vt:lpstr>Nonuniform Quantization</vt:lpstr>
      <vt:lpstr>Nonuniform Quantization</vt:lpstr>
      <vt:lpstr>Nonuniform Quantization</vt:lpstr>
      <vt:lpstr>Nonuniform Quantization</vt:lpstr>
      <vt:lpstr>Nonuniform Quantization</vt:lpstr>
      <vt:lpstr>Companding</vt:lpstr>
      <vt:lpstr>Companding</vt:lpstr>
      <vt:lpstr>Companding</vt:lpstr>
      <vt:lpstr>Time Division Multiplexing (1)</vt:lpstr>
      <vt:lpstr>Time Division Multiplexing (2)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Wavelength Division Multiplexing</vt:lpstr>
      <vt:lpstr>Wavelength Division Multiplexing</vt:lpstr>
      <vt:lpstr>PowerPoint 演示文稿</vt:lpstr>
      <vt:lpstr>Wavelength Division Multiplexing</vt:lpstr>
      <vt:lpstr>PowerPoint 演示文稿</vt:lpstr>
      <vt:lpstr>SONET/SDH</vt:lpstr>
      <vt:lpstr>SONET/SDH</vt:lpstr>
      <vt:lpstr>SONET/SDH</vt:lpstr>
      <vt:lpstr>SONET/SDH (1)</vt:lpstr>
      <vt:lpstr>SONET/SDH</vt:lpstr>
      <vt:lpstr>SONET/SDH (2)</vt:lpstr>
      <vt:lpstr>Circuit Switching/Packet Switching</vt:lpstr>
      <vt:lpstr>Circuit Switching/Packet Switching (1)</vt:lpstr>
      <vt:lpstr>Circuit Switching</vt:lpstr>
      <vt:lpstr>Circuit Switching/Packet Switching (2)</vt:lpstr>
      <vt:lpstr>Packet Switching</vt:lpstr>
      <vt:lpstr>Circuit Switching/Packet Switching</vt:lpstr>
      <vt:lpstr>Circuit Switching/Packet Switching (3)</vt:lpstr>
      <vt:lpstr>Mobile Telephone System</vt:lpstr>
      <vt:lpstr>Advanced Mobile Phone System</vt:lpstr>
      <vt:lpstr>Advanced Mobile Phone System</vt:lpstr>
      <vt:lpstr>Advanced Mobile Phone System</vt:lpstr>
      <vt:lpstr>GSM—The Global System for Mobile Communications (1)</vt:lpstr>
      <vt:lpstr>GSM</vt:lpstr>
      <vt:lpstr>GSM—The Global System for Mobile Communications (2)</vt:lpstr>
      <vt:lpstr>GSM—The Global System for Mobile Communications (3)</vt:lpstr>
      <vt:lpstr>Digital Voice and Data (1)</vt:lpstr>
      <vt:lpstr>Digital Voice and Data (2)</vt:lpstr>
      <vt:lpstr>Cable Television</vt:lpstr>
      <vt:lpstr>Community Antenna Television</vt:lpstr>
      <vt:lpstr>Spectrum Allocation</vt:lpstr>
      <vt:lpstr>Cable Modems</vt:lpstr>
      <vt:lpstr>PowerPoint 演示文稿</vt:lpstr>
      <vt:lpstr>PowerPoint 演示文稿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Physical Layer</dc:title>
  <dc:creator>Steve_2</dc:creator>
  <cp:lastModifiedBy>Shen Bichuan</cp:lastModifiedBy>
  <cp:revision>301</cp:revision>
  <dcterms:created xsi:type="dcterms:W3CDTF">2010-05-05T13:59:00Z</dcterms:created>
  <dcterms:modified xsi:type="dcterms:W3CDTF">2020-09-13T04:39:31Z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